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2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notesSlides/notesSlide18.xml" ContentType="application/vnd.openxmlformats-officedocument.presentationml.notesSlide+xml"/>
  <Override PartName="/ppt/tags/tag30.xml" ContentType="application/vnd.openxmlformats-officedocument.presentationml.tags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2"/>
  </p:notesMasterIdLst>
  <p:sldIdLst>
    <p:sldId id="2147377830" r:id="rId2"/>
    <p:sldId id="2147377824" r:id="rId3"/>
    <p:sldId id="2147377825" r:id="rId4"/>
    <p:sldId id="2147377826" r:id="rId5"/>
    <p:sldId id="2147377827" r:id="rId6"/>
    <p:sldId id="2147377828" r:id="rId7"/>
    <p:sldId id="2147377821" r:id="rId8"/>
    <p:sldId id="2147377822" r:id="rId9"/>
    <p:sldId id="2147377831" r:id="rId10"/>
    <p:sldId id="2147376778" r:id="rId11"/>
    <p:sldId id="2147376779" r:id="rId12"/>
    <p:sldId id="2147377832" r:id="rId13"/>
    <p:sldId id="2147377833" r:id="rId14"/>
    <p:sldId id="2147377834" r:id="rId15"/>
    <p:sldId id="2147377755" r:id="rId16"/>
    <p:sldId id="2147377756" r:id="rId17"/>
    <p:sldId id="2147377757" r:id="rId18"/>
    <p:sldId id="2147377837" r:id="rId19"/>
    <p:sldId id="2147377838" r:id="rId20"/>
    <p:sldId id="2147377839" r:id="rId21"/>
    <p:sldId id="2147377840" r:id="rId22"/>
    <p:sldId id="2147377759" r:id="rId23"/>
    <p:sldId id="2147377760" r:id="rId24"/>
    <p:sldId id="2147377841" r:id="rId25"/>
    <p:sldId id="2147377835" r:id="rId26"/>
    <p:sldId id="2147377761" r:id="rId27"/>
    <p:sldId id="2147377842" r:id="rId28"/>
    <p:sldId id="2147377843" r:id="rId29"/>
    <p:sldId id="2147377844" r:id="rId30"/>
    <p:sldId id="298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47" autoAdjust="0"/>
  </p:normalViewPr>
  <p:slideViewPr>
    <p:cSldViewPr snapToGrid="0">
      <p:cViewPr varScale="1">
        <p:scale>
          <a:sx n="100" d="100"/>
          <a:sy n="100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Piccioni" userId="fa714020-5879-4557-a664-0275264be918" providerId="ADAL" clId="{5B233C60-23C1-4957-B3D3-1E981270C466}"/>
    <pc:docChg chg="modSld">
      <pc:chgData name="Lara Piccioni" userId="fa714020-5879-4557-a664-0275264be918" providerId="ADAL" clId="{5B233C60-23C1-4957-B3D3-1E981270C466}" dt="2024-07-12T12:36:34.591" v="31" actId="14100"/>
      <pc:docMkLst>
        <pc:docMk/>
      </pc:docMkLst>
      <pc:sldChg chg="modSp mod">
        <pc:chgData name="Lara Piccioni" userId="fa714020-5879-4557-a664-0275264be918" providerId="ADAL" clId="{5B233C60-23C1-4957-B3D3-1E981270C466}" dt="2024-07-12T12:36:34.591" v="31" actId="14100"/>
        <pc:sldMkLst>
          <pc:docMk/>
          <pc:sldMk cId="3594995712" sldId="2147377824"/>
        </pc:sldMkLst>
        <pc:spChg chg="mod">
          <ac:chgData name="Lara Piccioni" userId="fa714020-5879-4557-a664-0275264be918" providerId="ADAL" clId="{5B233C60-23C1-4957-B3D3-1E981270C466}" dt="2024-07-12T12:36:34.591" v="31" actId="14100"/>
          <ac:spMkLst>
            <pc:docMk/>
            <pc:sldMk cId="3594995712" sldId="2147377824"/>
            <ac:spMk id="16" creationId="{CF713034-B419-3F35-BE7A-BFBF61963B52}"/>
          </ac:spMkLst>
        </pc:spChg>
      </pc:sldChg>
      <pc:sldChg chg="modSp mod">
        <pc:chgData name="Lara Piccioni" userId="fa714020-5879-4557-a664-0275264be918" providerId="ADAL" clId="{5B233C60-23C1-4957-B3D3-1E981270C466}" dt="2024-07-12T12:36:29.552" v="30" actId="6549"/>
        <pc:sldMkLst>
          <pc:docMk/>
          <pc:sldMk cId="231986259" sldId="2147377830"/>
        </pc:sldMkLst>
        <pc:spChg chg="mod">
          <ac:chgData name="Lara Piccioni" userId="fa714020-5879-4557-a664-0275264be918" providerId="ADAL" clId="{5B233C60-23C1-4957-B3D3-1E981270C466}" dt="2024-07-12T12:36:29.552" v="30" actId="6549"/>
          <ac:spMkLst>
            <pc:docMk/>
            <pc:sldMk cId="231986259" sldId="2147377830"/>
            <ac:spMk id="4" creationId="{AC469CD5-FFBC-7AF1-BD41-BCF92EF8B75F}"/>
          </ac:spMkLst>
        </pc:spChg>
      </pc:sldChg>
    </pc:docChg>
  </pc:docChgLst>
  <pc:docChgLst>
    <pc:chgData name="Beatriz Giannaccari" userId="a3091d4a-c174-40b7-9043-d834a42049a0" providerId="ADAL" clId="{D56CBCC8-15C0-481C-B445-3119914D6840}"/>
    <pc:docChg chg="undo custSel addSld delSld modSld sldOrd">
      <pc:chgData name="Beatriz Giannaccari" userId="a3091d4a-c174-40b7-9043-d834a42049a0" providerId="ADAL" clId="{D56CBCC8-15C0-481C-B445-3119914D6840}" dt="2024-01-10T17:43:42.247" v="173"/>
      <pc:docMkLst>
        <pc:docMk/>
      </pc:docMkLst>
      <pc:sldChg chg="add setBg">
        <pc:chgData name="Beatriz Giannaccari" userId="a3091d4a-c174-40b7-9043-d834a42049a0" providerId="ADAL" clId="{D56CBCC8-15C0-481C-B445-3119914D6840}" dt="2024-01-10T17:43:42.247" v="173"/>
        <pc:sldMkLst>
          <pc:docMk/>
          <pc:sldMk cId="4274147245" sldId="298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1035464104" sldId="2147376778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2568004419" sldId="2147376779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3887806858" sldId="2147377755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2214335727" sldId="2147377756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759389751" sldId="2147377757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2640443628" sldId="2147377759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1452290483" sldId="2147377760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3668519165" sldId="2147377761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3195839807" sldId="2147377821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3556742308" sldId="2147377822"/>
        </pc:sldMkLst>
      </pc:sldChg>
      <pc:sldChg chg="modNotesTx">
        <pc:chgData name="Beatriz Giannaccari" userId="a3091d4a-c174-40b7-9043-d834a42049a0" providerId="ADAL" clId="{D56CBCC8-15C0-481C-B445-3119914D6840}" dt="2024-01-10T17:38:53.997" v="0" actId="20577"/>
        <pc:sldMkLst>
          <pc:docMk/>
          <pc:sldMk cId="924687581" sldId="2147377825"/>
        </pc:sldMkLst>
      </pc:sldChg>
      <pc:sldChg chg="delSp modSp mod">
        <pc:chgData name="Beatriz Giannaccari" userId="a3091d4a-c174-40b7-9043-d834a42049a0" providerId="ADAL" clId="{D56CBCC8-15C0-481C-B445-3119914D6840}" dt="2024-01-10T17:42:53.366" v="172" actId="478"/>
        <pc:sldMkLst>
          <pc:docMk/>
          <pc:sldMk cId="338504905" sldId="2147377826"/>
        </pc:sldMkLst>
        <pc:spChg chg="del">
          <ac:chgData name="Beatriz Giannaccari" userId="a3091d4a-c174-40b7-9043-d834a42049a0" providerId="ADAL" clId="{D56CBCC8-15C0-481C-B445-3119914D6840}" dt="2024-01-10T17:42:53.366" v="172" actId="478"/>
          <ac:spMkLst>
            <pc:docMk/>
            <pc:sldMk cId="338504905" sldId="2147377826"/>
            <ac:spMk id="2" creationId="{B6144DA5-2BDE-90A2-1F85-82F128F1B0A9}"/>
          </ac:spMkLst>
        </pc:spChg>
        <pc:spChg chg="mod">
          <ac:chgData name="Beatriz Giannaccari" userId="a3091d4a-c174-40b7-9043-d834a42049a0" providerId="ADAL" clId="{D56CBCC8-15C0-481C-B445-3119914D6840}" dt="2024-01-10T17:42:44.054" v="171" actId="6549"/>
          <ac:spMkLst>
            <pc:docMk/>
            <pc:sldMk cId="338504905" sldId="2147377826"/>
            <ac:spMk id="6" creationId="{309892A9-8425-1BBD-AB76-26AB69209FEF}"/>
          </ac:spMkLst>
        </pc:spChg>
      </pc:sldChg>
      <pc:sldChg chg="delSp modSp new del mod">
        <pc:chgData name="Beatriz Giannaccari" userId="a3091d4a-c174-40b7-9043-d834a42049a0" providerId="ADAL" clId="{D56CBCC8-15C0-481C-B445-3119914D6840}" dt="2024-01-10T17:40:42.641" v="20" actId="47"/>
        <pc:sldMkLst>
          <pc:docMk/>
          <pc:sldMk cId="4165187880" sldId="2147377829"/>
        </pc:sldMkLst>
        <pc:spChg chg="mod">
          <ac:chgData name="Beatriz Giannaccari" userId="a3091d4a-c174-40b7-9043-d834a42049a0" providerId="ADAL" clId="{D56CBCC8-15C0-481C-B445-3119914D6840}" dt="2024-01-10T17:39:56.868" v="12" actId="14100"/>
          <ac:spMkLst>
            <pc:docMk/>
            <pc:sldMk cId="4165187880" sldId="2147377829"/>
            <ac:spMk id="5" creationId="{51584546-6C28-7111-D206-029B26439AA1}"/>
          </ac:spMkLst>
        </pc:spChg>
        <pc:spChg chg="del">
          <ac:chgData name="Beatriz Giannaccari" userId="a3091d4a-c174-40b7-9043-d834a42049a0" providerId="ADAL" clId="{D56CBCC8-15C0-481C-B445-3119914D6840}" dt="2024-01-10T17:40:03.702" v="13" actId="478"/>
          <ac:spMkLst>
            <pc:docMk/>
            <pc:sldMk cId="4165187880" sldId="2147377829"/>
            <ac:spMk id="6" creationId="{0702F8EC-1960-2799-99F5-9047B0E3F432}"/>
          </ac:spMkLst>
        </pc:spChg>
      </pc:sldChg>
      <pc:sldChg chg="addSp modSp new mod ord modShow">
        <pc:chgData name="Beatriz Giannaccari" userId="a3091d4a-c174-40b7-9043-d834a42049a0" providerId="ADAL" clId="{D56CBCC8-15C0-481C-B445-3119914D6840}" dt="2024-01-10T17:41:41.571" v="79" actId="20577"/>
        <pc:sldMkLst>
          <pc:docMk/>
          <pc:sldMk cId="231986259" sldId="2147377830"/>
        </pc:sldMkLst>
        <pc:spChg chg="add mod">
          <ac:chgData name="Beatriz Giannaccari" userId="a3091d4a-c174-40b7-9043-d834a42049a0" providerId="ADAL" clId="{D56CBCC8-15C0-481C-B445-3119914D6840}" dt="2024-01-10T17:41:41.571" v="79" actId="20577"/>
          <ac:spMkLst>
            <pc:docMk/>
            <pc:sldMk cId="231986259" sldId="2147377830"/>
            <ac:spMk id="4" creationId="{AC469CD5-FFBC-7AF1-BD41-BCF92EF8B75F}"/>
          </ac:spMkLst>
        </pc:spChg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492388922" sldId="2147377831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506369390" sldId="2147377832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921679832" sldId="2147377833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2227423618" sldId="2147377834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3616018267" sldId="2147377835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1240887455" sldId="2147377837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2162040163" sldId="2147377838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1086572219" sldId="2147377839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2104051254" sldId="2147377840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4062050612" sldId="2147377841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4016425996" sldId="2147377842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1255473588" sldId="2147377843"/>
        </pc:sldMkLst>
      </pc:sldChg>
      <pc:sldChg chg="add">
        <pc:chgData name="Beatriz Giannaccari" userId="a3091d4a-c174-40b7-9043-d834a42049a0" providerId="ADAL" clId="{D56CBCC8-15C0-481C-B445-3119914D6840}" dt="2024-01-10T17:43:42.247" v="173"/>
        <pc:sldMkLst>
          <pc:docMk/>
          <pc:sldMk cId="2849959204" sldId="21473778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C7983-0FF6-4CEA-81B0-BEA70F3BC117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D3C19-AC47-4ABB-974A-5FC717FB1F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178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E7F4E-75FC-4BEC-8EEA-D7A4580753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12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188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76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266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818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772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62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201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584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237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68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Durante la diagnosi è interessante menzionare anche l’esame della testa e del viso: biotipo facciale (dolico/meso/</a:t>
            </a:r>
            <a:r>
              <a:rPr lang="it-IT" dirty="0" err="1"/>
              <a:t>brachifacciale</a:t>
            </a:r>
            <a:r>
              <a:rPr lang="it-IT" dirty="0"/>
              <a:t>); profilo (convesso/lineare/concavo); c’è incompetenza labiale?; angolo nasolabiale aperto/chiuso?; ci sono asimmetrie?; condizioni parodontali (scarse/medie/buone); sono presenti problematiche funzionali?; ecc.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E7F4E-75FC-4BEC-8EEA-D7A4580753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1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E7F4E-75FC-4BEC-8EEA-D7A4580753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153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E7F4E-75FC-4BEC-8EEA-D7A4580753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22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173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027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271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200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E7F4E-75FC-4BEC-8EEA-D7A45807539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30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DEA5BCB-E475-57B0-F237-BE9DFC8292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89157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DEA5BCB-E475-57B0-F237-BE9DFC8292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999" y="2005374"/>
            <a:ext cx="5580000" cy="2125192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1999" y="4189083"/>
            <a:ext cx="5580000" cy="464897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0E96156-F106-0123-9074-709B63E76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999" y="4869211"/>
            <a:ext cx="5580000" cy="175759"/>
          </a:xfrm>
        </p:spPr>
        <p:txBody>
          <a:bodyPr anchor="b" anchorCtr="0"/>
          <a:lstStyle>
            <a:lvl1pPr>
              <a:defRPr sz="1500" b="0" i="0">
                <a:solidFill>
                  <a:schemeClr val="tx1"/>
                </a:solidFill>
                <a:latin typeface="Maven Pro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7C77F89-2CDC-DDBC-2DB0-E69F632313C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13600" y="6453060"/>
            <a:ext cx="5148000" cy="234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ClearCorrect 2023 • Confidential • Internal use only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6DB4998-7303-7C08-3822-4F153779FC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EE30327-EC4C-4C68-4A0B-35A7120B52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537" y="5117082"/>
            <a:ext cx="2536049" cy="9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4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93A72DD-0F50-DAA8-84D2-74B7A4A062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78545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93A72DD-0F50-DAA8-84D2-74B7A4A062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5173E38-2E1D-A891-1A1D-32E115BD5A9F}"/>
              </a:ext>
            </a:extLst>
          </p:cNvPr>
          <p:cNvSpPr txBox="1"/>
          <p:nvPr userDrawn="1"/>
        </p:nvSpPr>
        <p:spPr>
          <a:xfrm>
            <a:off x="9377606" y="64742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66372E-86A8-5E7D-546C-9ACB587B3E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25" y="2005374"/>
            <a:ext cx="5410200" cy="1999067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97E2A2-D35E-FD78-8B91-5D23C50C6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5" y="4081706"/>
            <a:ext cx="5410201" cy="1442531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AAD7A-C022-8C1F-864A-679448D6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10D7B3-BBA0-BD69-D222-64D54B6C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6416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7F5A8AD-ABA4-AF48-E120-3A1898D89B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30348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7F5A8AD-ABA4-AF48-E120-3A1898D89B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5173E38-2E1D-A891-1A1D-32E115BD5A9F}"/>
              </a:ext>
            </a:extLst>
          </p:cNvPr>
          <p:cNvSpPr txBox="1"/>
          <p:nvPr userDrawn="1"/>
        </p:nvSpPr>
        <p:spPr>
          <a:xfrm>
            <a:off x="9377606" y="64742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66372E-86A8-5E7D-546C-9ACB587B3E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25" y="2005374"/>
            <a:ext cx="5410200" cy="1999067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97E2A2-D35E-FD78-8B91-5D23C50C6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5" y="4081706"/>
            <a:ext cx="5410201" cy="1442531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AAD7A-C022-8C1F-864A-679448D6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10D7B3-BBA0-BD69-D222-64D54B6C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6869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B4FED1A-EA48-99D8-0C86-F9D0B94FAC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6367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B4FED1A-EA48-99D8-0C86-F9D0B94FAC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5173E38-2E1D-A891-1A1D-32E115BD5A9F}"/>
              </a:ext>
            </a:extLst>
          </p:cNvPr>
          <p:cNvSpPr txBox="1"/>
          <p:nvPr userDrawn="1"/>
        </p:nvSpPr>
        <p:spPr>
          <a:xfrm>
            <a:off x="9377606" y="64742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66372E-86A8-5E7D-546C-9ACB587B3E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25" y="2005374"/>
            <a:ext cx="5410200" cy="1999067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97E2A2-D35E-FD78-8B91-5D23C50C6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5" y="4081706"/>
            <a:ext cx="5410201" cy="1442531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AAD7A-C022-8C1F-864A-679448D6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10D7B3-BBA0-BD69-D222-64D54B6C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77080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3224157-B75F-FECC-F87E-E8ACB532BC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2343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3224157-B75F-FECC-F87E-E8ACB532BC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916111E-CBDD-468F-291D-16229F6CD101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0" y="507598"/>
            <a:ext cx="11170800" cy="1080000"/>
          </a:xfrm>
        </p:spPr>
        <p:txBody>
          <a:bodyPr vert="horz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383273-5091-C50A-4D61-63B9593A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213E3A7-EB64-652A-9A95-7428AE34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DF1ED1-B59D-410A-A804-C686A4839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2164080"/>
            <a:ext cx="11174399" cy="38961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4830AEC9-6A6A-58AC-6D3C-A636E580024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6590" y="6080564"/>
            <a:ext cx="11171810" cy="1694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338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56DAE7A6-654A-84F7-B927-B0CD40F20A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7331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56DAE7A6-654A-84F7-B927-B0CD40F20A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3967FD-3BD4-A261-95A0-E6BFA79ABD86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800" cy="1080000"/>
          </a:xfrm>
        </p:spPr>
        <p:txBody>
          <a:bodyPr vert="horz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EBDFF-4787-0BB9-8556-7CCE11171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719A3-AAC0-56B4-F73D-3245001C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11C9D4-0578-CED3-7164-CEFEB46AE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600" y="2164218"/>
            <a:ext cx="5449050" cy="38984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487F6F8-B5B6-3E79-8B28-5AE525669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9350" y="2164080"/>
            <a:ext cx="5449050" cy="38984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08837B4A-9A60-50CD-C786-2C360A8234E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6590" y="6080564"/>
            <a:ext cx="5449050" cy="1694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F8FFEBC2-022F-6B2A-04EA-7F5C37E2D10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29350" y="6080564"/>
            <a:ext cx="5449050" cy="1694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1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603E74-2DA1-4EF1-B082-5840C9FE17D1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8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02A0F64-3A52-DBC7-6BEF-608340C39F5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E5993D8-EFA5-A16D-E0AD-05194A6913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5369EF8-FEC7-F04C-7618-7F9B8DE64C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2095200"/>
            <a:ext cx="11170799" cy="914605"/>
          </a:xfrm>
        </p:spPr>
        <p:txBody>
          <a:bodyPr/>
          <a:lstStyle>
            <a:lvl1pPr marL="0" indent="0">
              <a:buNone/>
              <a:defRPr sz="2670"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2E337C-C4A9-A4A4-0174-33806A8E9B8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7600" y="3341004"/>
            <a:ext cx="11174399" cy="2719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E35E44EC-1EAB-552D-9AD9-2380C6B8BF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6590" y="6080564"/>
            <a:ext cx="11171810" cy="169424"/>
          </a:xfr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045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>
            <a:extLst>
              <a:ext uri="{FF2B5EF4-FFF2-40B4-BE49-F238E27FC236}">
                <a16:creationId xmlns:a16="http://schemas.microsoft.com/office/drawing/2014/main" id="{6F52E279-ED3D-70DF-8FA9-E7C466D26A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43135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18" name="Object 17" hidden="1">
                        <a:extLst>
                          <a:ext uri="{FF2B5EF4-FFF2-40B4-BE49-F238E27FC236}">
                            <a16:creationId xmlns:a16="http://schemas.microsoft.com/office/drawing/2014/main" id="{6F52E279-ED3D-70DF-8FA9-E7C466D26A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5FAF7D5-2DAC-9113-C19C-580EB38988A0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753A55-7177-A569-2FEB-08E04A629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050" cy="1080000"/>
          </a:xfrm>
        </p:spPr>
        <p:txBody>
          <a:bodyPr vert="horz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B1F2E-7AC9-67EA-00C4-26E213FE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87C0E-1C13-A8C7-6C02-57969091A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255F84-6E84-9DF7-AFB8-BDAF71F96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2095200"/>
            <a:ext cx="11170799" cy="91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0"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87522B-5663-A814-DD6E-3C8028FC575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07601" y="3211254"/>
            <a:ext cx="5474099" cy="28489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C23D4CD7-9F0E-91A9-3A22-CE4AA7C045D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600" y="6080564"/>
            <a:ext cx="5474100" cy="1694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16195D9-E89C-F291-E658-D399622414D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04299" y="3211253"/>
            <a:ext cx="5474100" cy="28489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5911DCAC-B97A-45E1-F3FC-EA91FE0B4DD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04299" y="6080564"/>
            <a:ext cx="5474100" cy="1694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209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+ 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0630829E-7873-41AA-3D54-A7AE3131AA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5934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0630829E-7873-41AA-3D54-A7AE3131AA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D603E74-2DA1-4EF1-B082-5840C9FE17D1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800" cy="1080000"/>
          </a:xfrm>
        </p:spPr>
        <p:txBody>
          <a:bodyPr vert="horz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F8AA9C-6639-67AD-E851-ADD4C8622D4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E43CD6-5FFA-68DD-4D53-FB9D126A5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B5D841A-CA46-72F0-3D44-38AA8323C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2095200"/>
            <a:ext cx="11170799" cy="914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0"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3C2FFC-6B90-E922-DE98-7B4B4CE934A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07602" y="3211252"/>
            <a:ext cx="3599315" cy="28489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206748E5-FDC2-845B-E118-E66C6B64CEE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601" y="6080564"/>
            <a:ext cx="3599316" cy="1694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280FF8-0BF0-1879-4ED0-AE3D3484A160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8085086" y="3211252"/>
            <a:ext cx="3599315" cy="28489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EB8BBF46-AD01-C2F9-1EDF-0B4C115FDDC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085085" y="6080564"/>
            <a:ext cx="3599316" cy="1694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484C627-DEE6-AB1D-4450-0A15972AFFA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296344" y="3211252"/>
            <a:ext cx="3599315" cy="28489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0FF9B16A-9CBE-FDAC-1A89-6FF894076C9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296343" y="6080564"/>
            <a:ext cx="3599316" cy="1694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994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>
            <a:extLst>
              <a:ext uri="{FF2B5EF4-FFF2-40B4-BE49-F238E27FC236}">
                <a16:creationId xmlns:a16="http://schemas.microsoft.com/office/drawing/2014/main" id="{D5CF223A-7624-C26C-109D-B0B1B3DC71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753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18" name="Object 17" hidden="1">
                        <a:extLst>
                          <a:ext uri="{FF2B5EF4-FFF2-40B4-BE49-F238E27FC236}">
                            <a16:creationId xmlns:a16="http://schemas.microsoft.com/office/drawing/2014/main" id="{D5CF223A-7624-C26C-109D-B0B1B3DC71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1362194-DECD-813B-8DD8-8952F2222579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800" cy="1080000"/>
          </a:xfrm>
        </p:spPr>
        <p:txBody>
          <a:bodyPr vert="horz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226E2-93AD-3F9D-AF58-9127E00E93E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5DBF4-69DC-0084-9E98-6E37C8EC09C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D905D46-15ED-6501-11B2-0AD78176E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589" y="2859317"/>
            <a:ext cx="5474100" cy="322124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7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9460C-39E2-8DD6-C877-901A700221E2}"/>
              </a:ext>
            </a:extLst>
          </p:cNvPr>
          <p:cNvSpPr txBox="1"/>
          <p:nvPr userDrawn="1"/>
        </p:nvSpPr>
        <p:spPr>
          <a:xfrm>
            <a:off x="3554472" y="238569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8F11BDD-1E7C-6FEA-952F-E1F911F6B3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2095200"/>
            <a:ext cx="5473089" cy="618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0"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CE0EFA0F-EF0C-634E-33AD-405130320B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600" y="6080564"/>
            <a:ext cx="5474100" cy="1694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B3A059E-0B33-0CCB-0028-8977DAEAA1F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02539" y="2859317"/>
            <a:ext cx="5474100" cy="322124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7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5B70E0-7F4B-D06C-6C90-9F20866A86FD}"/>
              </a:ext>
            </a:extLst>
          </p:cNvPr>
          <p:cNvSpPr txBox="1"/>
          <p:nvPr userDrawn="1"/>
        </p:nvSpPr>
        <p:spPr>
          <a:xfrm>
            <a:off x="9250422" y="238569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93D4734-F10D-B2FD-2EF3-525B199C56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3550" y="2095200"/>
            <a:ext cx="5473089" cy="618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0"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7F08C2ED-1437-63BD-F6A9-CF32FEEE32F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3550" y="6080564"/>
            <a:ext cx="5474100" cy="1694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473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>
            <a:extLst>
              <a:ext uri="{FF2B5EF4-FFF2-40B4-BE49-F238E27FC236}">
                <a16:creationId xmlns:a16="http://schemas.microsoft.com/office/drawing/2014/main" id="{62A4FF73-6757-CEC3-3F81-061A738F42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98934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16" name="Object 15" hidden="1">
                        <a:extLst>
                          <a:ext uri="{FF2B5EF4-FFF2-40B4-BE49-F238E27FC236}">
                            <a16:creationId xmlns:a16="http://schemas.microsoft.com/office/drawing/2014/main" id="{62A4FF73-6757-CEC3-3F81-061A738F42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2730151-F9DF-6561-39FF-68A4CBA1A0C5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109E86A-1891-39CF-75B2-7F23FFF1D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8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EA1B3D5-72B1-836A-7377-06675C8C465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FEF8CC9-3662-3CB9-DF11-E3EE2FC232E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sp>
        <p:nvSpPr>
          <p:cNvPr id="2" name="Chart Placeholder 8">
            <a:extLst>
              <a:ext uri="{FF2B5EF4-FFF2-40B4-BE49-F238E27FC236}">
                <a16:creationId xmlns:a16="http://schemas.microsoft.com/office/drawing/2014/main" id="{7DCB8BDA-D9C9-79D6-9B8D-A4D5FC69517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68637" y="2095500"/>
            <a:ext cx="5409013" cy="4141788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E5E21-1F2C-D5E7-1070-E72B94830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589" y="2859317"/>
            <a:ext cx="5474100" cy="322124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7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C33D02-940C-AEF7-0535-412A2190333B}"/>
              </a:ext>
            </a:extLst>
          </p:cNvPr>
          <p:cNvSpPr txBox="1"/>
          <p:nvPr userDrawn="1"/>
        </p:nvSpPr>
        <p:spPr>
          <a:xfrm>
            <a:off x="3554472" y="238569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05AA1E-C037-1E8B-9275-F9ACBBEFC6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2095200"/>
            <a:ext cx="5473089" cy="618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0"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CAA7FE84-7600-AF48-76E4-6CE1719460D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600" y="6080564"/>
            <a:ext cx="5474100" cy="169424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  <a:lvl2pPr>
              <a:defRPr sz="800">
                <a:latin typeface="+mn-lt"/>
              </a:defRPr>
            </a:lvl2pPr>
            <a:lvl3pPr>
              <a:defRPr sz="800">
                <a:latin typeface="+mn-lt"/>
              </a:defRPr>
            </a:lvl3pPr>
            <a:lvl4pPr>
              <a:defRPr sz="800">
                <a:latin typeface="+mn-lt"/>
              </a:defRPr>
            </a:lvl4pPr>
            <a:lvl5pPr>
              <a:defRPr sz="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76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2719FB8-CA40-186D-466A-BF67A2E089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4317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2719FB8-CA40-186D-466A-BF67A2E08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999" y="2005374"/>
            <a:ext cx="5580000" cy="2125192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1999" y="4189083"/>
            <a:ext cx="5580000" cy="464897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0E96156-F106-0123-9074-709B63E76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999" y="4869211"/>
            <a:ext cx="5580000" cy="175759"/>
          </a:xfrm>
        </p:spPr>
        <p:txBody>
          <a:bodyPr anchor="b" anchorCtr="0"/>
          <a:lstStyle>
            <a:lvl1pPr>
              <a:defRPr sz="1500" b="0" i="0">
                <a:solidFill>
                  <a:schemeClr val="tx1"/>
                </a:solidFill>
                <a:latin typeface="Maven Pro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7C77F89-2CDC-DDBC-2DB0-E69F632313C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13600" y="6453060"/>
            <a:ext cx="5148000" cy="234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ClearCorrect 2023 • Confidential • Internal use only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6DB4998-7303-7C08-3822-4F153779FC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EE30327-EC4C-4C68-4A0B-35A7120B52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537" y="5117082"/>
            <a:ext cx="2536049" cy="9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51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8490E7A-F58B-8E1E-DAA8-4EFC857F5F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58287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8490E7A-F58B-8E1E-DAA8-4EFC857F5F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5CBBD2A-2F34-A040-1DB3-21101A08E558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800" cy="1080000"/>
          </a:xfrm>
        </p:spPr>
        <p:txBody>
          <a:bodyPr vert="horz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DFE58-81F2-DC6B-58B3-B9254651A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1CFABC8-862B-EF09-8E3F-E407B290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19356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AE6E91-417B-AB1B-CBDA-C92B23FA3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DF7B4-10AF-E71D-486F-24526962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51790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8E200CDA-455D-4E7D-DBEF-AAC26299EC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43636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8E200CDA-455D-4E7D-DBEF-AAC26299EC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3967FD-3BD4-A261-95A0-E6BFA79ABD86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800" cy="1080000"/>
          </a:xfrm>
        </p:spPr>
        <p:txBody>
          <a:bodyPr vert="horz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FC5355-5908-CF22-D175-7A7265A47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600" y="2241550"/>
            <a:ext cx="4759725" cy="3995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4F9449E-6A49-0231-E819-A6CE1E4D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0000" y="2241313"/>
            <a:ext cx="4657650" cy="86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accent3"/>
                </a:solidFill>
                <a:latin typeface="Maven Pro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241FBA-D3E1-98D4-D3F6-77D9B4F9FB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800" y="2241313"/>
            <a:ext cx="642884" cy="647338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57926C7-5FC8-4FCC-FCB1-F8C8E4EA45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4800" y="3293215"/>
            <a:ext cx="642884" cy="647338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1CBC155-CBF3-B724-4C12-D71F74F392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800" y="4345117"/>
            <a:ext cx="642884" cy="647338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36705B3-A223-D273-1AE4-01EF149FB4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800" y="5397020"/>
            <a:ext cx="642884" cy="647338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72C1CFA6-CECE-1CC3-34D2-4C775A0930E1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7020000" y="3293215"/>
            <a:ext cx="4657650" cy="86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accent3"/>
                </a:solidFill>
                <a:latin typeface="Maven Pro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DB786156-36C7-2017-E854-CAEADE1F8EBC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020000" y="4345117"/>
            <a:ext cx="4657650" cy="86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accent3"/>
                </a:solidFill>
                <a:latin typeface="Maven Pro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3098A81-AD4C-89DC-B8DE-3849FFC1EEAC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020000" y="5397020"/>
            <a:ext cx="4657650" cy="86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accent3"/>
                </a:solidFill>
                <a:latin typeface="Maven Pro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FF391-A4F3-8F6D-395F-CDB6B553849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AD885-31BE-DFA4-03A3-EEF24525ECE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2013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077B30DA-0668-32A9-976C-DBA51C9497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42174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077B30DA-0668-32A9-976C-DBA51C9497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3967FD-3BD4-A261-95A0-E6BFA79ABD86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800" cy="1080000"/>
          </a:xfrm>
        </p:spPr>
        <p:txBody>
          <a:bodyPr vert="horz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FC5355-5908-CF22-D175-7A7265A47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600" y="2241550"/>
            <a:ext cx="4759725" cy="3995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4F9449E-6A49-0231-E819-A6CE1E4D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4750" y="2241313"/>
            <a:ext cx="4657650" cy="50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tx1"/>
                </a:solidFill>
                <a:latin typeface="Maven Pro" pitchFamily="2" charset="77"/>
              </a:defRPr>
            </a:lvl1pPr>
            <a:lvl2pPr marL="0" indent="0"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241FBA-D3E1-98D4-D3F6-77D9B4F9FBDC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6094800" y="2241313"/>
            <a:ext cx="504000" cy="504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A4DE7DC-22C9-1B87-C9DF-891C47D7A10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804750" y="2876580"/>
            <a:ext cx="4657650" cy="50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tx1"/>
                </a:solidFill>
                <a:latin typeface="Maven Pro" pitchFamily="2" charset="77"/>
              </a:defRPr>
            </a:lvl1pPr>
            <a:lvl2pPr marL="0" indent="0"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871B5FD-312A-2071-3D26-9DCBD5FDB53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094800" y="2876580"/>
            <a:ext cx="504000" cy="504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DB0513D-F9F5-58CD-D0F6-623A6498ABC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804750" y="3511847"/>
            <a:ext cx="4657650" cy="50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tx1"/>
                </a:solidFill>
                <a:latin typeface="Maven Pro" pitchFamily="2" charset="77"/>
              </a:defRPr>
            </a:lvl1pPr>
            <a:lvl2pPr marL="0" indent="0"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FF18778-F26B-0CA7-FECB-ACB8FB0BDE78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094800" y="3511847"/>
            <a:ext cx="504000" cy="504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B8ECF7CF-C843-05B4-D32A-BAFAFB848E25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804750" y="4147114"/>
            <a:ext cx="4657650" cy="50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tx1"/>
                </a:solidFill>
                <a:latin typeface="Maven Pro" pitchFamily="2" charset="77"/>
              </a:defRPr>
            </a:lvl1pPr>
            <a:lvl2pPr marL="0" indent="0"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BC8DF899-4DA2-0652-C069-3266A23F5CC9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6094800" y="4147114"/>
            <a:ext cx="504000" cy="504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51B09C3D-4749-C494-3133-2D50FC6C674D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804750" y="4782381"/>
            <a:ext cx="4657650" cy="50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tx1"/>
                </a:solidFill>
                <a:latin typeface="Maven Pro" pitchFamily="2" charset="77"/>
              </a:defRPr>
            </a:lvl1pPr>
            <a:lvl2pPr marL="0" indent="0"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0D6D0A57-1F3B-A861-52FA-741E2784CC58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094800" y="4782381"/>
            <a:ext cx="504000" cy="504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C6A65D60-ECC4-112D-7686-B7C3EDF08F1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804750" y="5417649"/>
            <a:ext cx="4657650" cy="504000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tx1"/>
                </a:solidFill>
                <a:latin typeface="Maven Pro" pitchFamily="2" charset="77"/>
              </a:defRPr>
            </a:lvl1pPr>
            <a:lvl2pPr marL="0" indent="0"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289C152-1E29-6763-597E-297871F26F60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6094800" y="5417649"/>
            <a:ext cx="504000" cy="504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BBBD7-E258-746A-3C9C-624BB0110BA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84F8A-13D3-0AA1-191F-884706EDCB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77454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 hidden="1">
            <a:extLst>
              <a:ext uri="{FF2B5EF4-FFF2-40B4-BE49-F238E27FC236}">
                <a16:creationId xmlns:a16="http://schemas.microsoft.com/office/drawing/2014/main" id="{17B43FBF-2331-D327-95CA-40711ED149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9849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46" name="Object 45" hidden="1">
                        <a:extLst>
                          <a:ext uri="{FF2B5EF4-FFF2-40B4-BE49-F238E27FC236}">
                            <a16:creationId xmlns:a16="http://schemas.microsoft.com/office/drawing/2014/main" id="{17B43FBF-2331-D327-95CA-40711ED149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3967FD-3BD4-A261-95A0-E6BFA79ABD86}"/>
              </a:ext>
            </a:extLst>
          </p:cNvPr>
          <p:cNvSpPr/>
          <p:nvPr userDrawn="1"/>
        </p:nvSpPr>
        <p:spPr>
          <a:xfrm>
            <a:off x="0" y="0"/>
            <a:ext cx="6084888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0" y="507600"/>
            <a:ext cx="4759725" cy="1080000"/>
          </a:xfrm>
        </p:spPr>
        <p:txBody>
          <a:bodyPr vert="horz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FC5355-5908-CF22-D175-7A7265A47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600" y="2241550"/>
            <a:ext cx="4759725" cy="3995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2B319-88B7-0858-EB53-7228E4DA6D7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4A4C6-3F14-56FF-BB96-7F50946A2F5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A717763-34CB-186E-89F2-B313ED580C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049" y="6271981"/>
            <a:ext cx="1440000" cy="550872"/>
          </a:xfrm>
          <a:prstGeom prst="rect">
            <a:avLst/>
          </a:prstGeom>
        </p:spPr>
      </p:pic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51136EFE-368B-CF4E-42D5-FC1D83E8B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4350" y="886901"/>
            <a:ext cx="4144050" cy="5039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accent3"/>
                </a:solidFill>
                <a:latin typeface="Maven Pro" pitchFamily="2" charset="77"/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E467549-A24B-08CA-C68D-2C127BB2363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6912948" y="886901"/>
            <a:ext cx="504000" cy="50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DE166F61-5C4B-B327-E0C3-A47420ABE053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912948" y="1777925"/>
            <a:ext cx="504000" cy="50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82B73D53-4A5C-6732-0A37-5F1D9FB8BA7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912948" y="2668949"/>
            <a:ext cx="504000" cy="50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8997A31-2B64-3AAE-1755-1B5F7A97CE7C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912948" y="3559973"/>
            <a:ext cx="504000" cy="50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B9DAF15-CAF6-114B-62FC-D751C0D8E8D3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912948" y="4450997"/>
            <a:ext cx="504000" cy="50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5E01EF77-FD1A-88AD-3B98-C56C99F365FD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912948" y="5342023"/>
            <a:ext cx="504000" cy="504000"/>
          </a:xfrm>
          <a:prstGeom prst="ellipse">
            <a:avLst/>
          </a:prstGeom>
          <a:solidFill>
            <a:schemeClr val="tx1"/>
          </a:solidFill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2BC3DEF1-909C-1A1F-530C-44D367A0851D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534350" y="1777925"/>
            <a:ext cx="4144050" cy="5039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accent3"/>
                </a:solidFill>
                <a:latin typeface="Maven Pro" pitchFamily="2" charset="77"/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8CD24712-FE6C-FCB7-B842-81E8C10743DE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7534350" y="2668949"/>
            <a:ext cx="4144050" cy="5039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accent3"/>
                </a:solidFill>
                <a:latin typeface="Maven Pro" pitchFamily="2" charset="77"/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268FFB94-F988-22E5-7C1D-D0364A775726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7534350" y="3559973"/>
            <a:ext cx="4144050" cy="5039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accent3"/>
                </a:solidFill>
                <a:latin typeface="Maven Pro" pitchFamily="2" charset="77"/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7FD6ED19-7615-28E0-F0B8-16AEF28514A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7534350" y="4450997"/>
            <a:ext cx="4144050" cy="5039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accent3"/>
                </a:solidFill>
                <a:latin typeface="Maven Pro" pitchFamily="2" charset="77"/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A52210DC-CB2D-3E88-9E75-2D70FC696390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7534350" y="5342023"/>
            <a:ext cx="4144050" cy="5039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solidFill>
                  <a:schemeClr val="accent3"/>
                </a:solidFill>
                <a:latin typeface="Maven Pro" pitchFamily="2" charset="77"/>
              </a:defRPr>
            </a:lvl1pPr>
            <a:lvl2pPr marL="0" indent="0">
              <a:spcBef>
                <a:spcPts val="0"/>
              </a:spcBef>
              <a:buNone/>
              <a:defRPr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77934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AF1E474-CBC5-C953-AC37-BDBA67C917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04238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AF1E474-CBC5-C953-AC37-BDBA67C917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D43ED74-90EE-0EA4-8C4D-ABCB1F14D735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7337ADD-8436-AFD0-7637-3E3479EAA7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799" y="1764000"/>
            <a:ext cx="6097201" cy="5094000"/>
          </a:xfrm>
          <a:solidFill>
            <a:schemeClr val="bg1">
              <a:lumMod val="50000"/>
            </a:schemeClr>
          </a:solidFill>
        </p:spPr>
        <p:txBody>
          <a:bodyPr bIns="720000" anchor="ctr" anchorCtr="0"/>
          <a:lstStyle>
            <a:lvl1pPr algn="ctr">
              <a:defRPr/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EFCFE822-AC39-58E6-6D4F-001950AFEC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7600" y="2241551"/>
            <a:ext cx="4759725" cy="3995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1F47003-4A35-2D1F-F5B5-7E2CBF66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05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EAB1E-883A-B479-087D-3823ACB36D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2A4F6-E9C0-D522-60EF-9A5116B8013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32609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+ 1 column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8EB4C7-48D6-1B1B-0A89-B78021811A39}"/>
              </a:ext>
            </a:extLst>
          </p:cNvPr>
          <p:cNvSpPr/>
          <p:nvPr userDrawn="1"/>
        </p:nvSpPr>
        <p:spPr>
          <a:xfrm>
            <a:off x="0" y="1764000"/>
            <a:ext cx="4028398" cy="509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67C298-28E1-D4EB-ED5A-F60825BA8F74}"/>
              </a:ext>
            </a:extLst>
          </p:cNvPr>
          <p:cNvSpPr/>
          <p:nvPr userDrawn="1"/>
        </p:nvSpPr>
        <p:spPr>
          <a:xfrm>
            <a:off x="0" y="0"/>
            <a:ext cx="12192000" cy="1764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388FC038-AF78-BD32-FB0F-2487B435FB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28398" y="1764000"/>
            <a:ext cx="8172000" cy="5094000"/>
          </a:xfrm>
          <a:solidFill>
            <a:schemeClr val="bg1">
              <a:lumMod val="50000"/>
            </a:schemeClr>
          </a:solidFill>
        </p:spPr>
        <p:txBody>
          <a:bodyPr bIns="720000" anchor="ctr" anchorCtr="0"/>
          <a:lstStyle>
            <a:lvl1pPr algn="ctr">
              <a:defRPr/>
            </a:lvl1pPr>
          </a:lstStyle>
          <a:p>
            <a:r>
              <a:rPr lang="en-GB" dirty="0"/>
              <a:t>Add Image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C1B9CD41-2789-428F-9498-E8AE408207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7600" y="3351600"/>
            <a:ext cx="3327763" cy="2885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ADA2B6D-8C53-BC26-9F54-95311F6E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8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BBA1865-B4AF-EB38-3ACD-2D88A1AEF40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8071" y="2184796"/>
            <a:ext cx="990403" cy="990403"/>
          </a:xfrm>
        </p:spPr>
        <p:txBody>
          <a:bodyPr anchor="ctr" anchorCtr="0"/>
          <a:lstStyle>
            <a:lvl1pPr algn="ctr">
              <a:spcBef>
                <a:spcPts val="0"/>
              </a:spcBef>
              <a:spcAft>
                <a:spcPts val="0"/>
              </a:spcAft>
              <a:defRPr sz="1400">
                <a:latin typeface="+mj-lt"/>
              </a:defRPr>
            </a:lvl1pPr>
          </a:lstStyle>
          <a:p>
            <a:r>
              <a:rPr lang="en-GB" dirty="0"/>
              <a:t>Add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Icon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738B750-97A5-0D08-4C74-042D07872C0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DF306AB-1B91-917B-0380-B183D6E7544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E9E0F07-A896-34D6-009C-A6CC81E69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1049" y="6271981"/>
            <a:ext cx="1440000" cy="55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90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F377A-4B05-50CF-651F-3D6C74586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14798-C4F7-2D0E-BF36-20930DF19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0350CC-07F5-4200-D50F-6951040F74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16000" y="2286000"/>
            <a:ext cx="6361200" cy="1674000"/>
          </a:xfrm>
        </p:spPr>
        <p:txBody>
          <a:bodyPr/>
          <a:lstStyle>
            <a:lvl1pPr algn="ctr">
              <a:defRPr spc="-1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62F5570-89B3-0455-9DAF-C889463AA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1200" y="4467600"/>
            <a:ext cx="5050800" cy="356400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500" b="1">
                <a:latin typeface="+mn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1500" b="0"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595320-3503-8BE9-2EC9-7C0EB6B4D8DE}"/>
              </a:ext>
            </a:extLst>
          </p:cNvPr>
          <p:cNvSpPr txBox="1"/>
          <p:nvPr userDrawn="1"/>
        </p:nvSpPr>
        <p:spPr>
          <a:xfrm>
            <a:off x="495300" y="390984"/>
            <a:ext cx="1087559" cy="819807"/>
          </a:xfrm>
          <a:prstGeom prst="rect">
            <a:avLst/>
          </a:prstGeom>
          <a:noFill/>
        </p:spPr>
        <p:txBody>
          <a:bodyPr wrap="square" lIns="0" tIns="0" rIns="0" bIns="36000" rtlCol="0" anchor="ctr" anchorCtr="0">
            <a:noAutofit/>
          </a:bodyPr>
          <a:lstStyle/>
          <a:p>
            <a:pPr algn="r"/>
            <a:r>
              <a:rPr lang="en-GB" sz="5000" dirty="0">
                <a:solidFill>
                  <a:schemeClr val="accent3"/>
                </a:solidFill>
                <a:latin typeface="+mj-lt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379923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735511F-354B-283F-7D86-950BD820A4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1674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735511F-354B-283F-7D86-950BD820A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7B1482C-F06F-0343-927B-4E48AE20B14F}"/>
              </a:ext>
            </a:extLst>
          </p:cNvPr>
          <p:cNvSpPr txBox="1"/>
          <p:nvPr userDrawn="1"/>
        </p:nvSpPr>
        <p:spPr>
          <a:xfrm>
            <a:off x="11534503" y="729606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9F2349-7BF6-51D3-AD51-704D30574E1A}"/>
              </a:ext>
            </a:extLst>
          </p:cNvPr>
          <p:cNvSpPr txBox="1"/>
          <p:nvPr userDrawn="1"/>
        </p:nvSpPr>
        <p:spPr>
          <a:xfrm>
            <a:off x="11454409" y="722932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34154A7-CB09-C549-D4E4-9C3FA27F3B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2152" y="4910400"/>
            <a:ext cx="2536049" cy="9701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DF20A65-5016-09AA-9EB8-6268697C21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25" y="2005374"/>
            <a:ext cx="4679067" cy="2125192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673C10-A2BE-2E4A-626D-19FBB7A9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600" y="6451435"/>
            <a:ext cx="5148000" cy="234000"/>
          </a:xfrm>
        </p:spPr>
        <p:txBody>
          <a:bodyPr/>
          <a:lstStyle/>
          <a:p>
            <a:pPr algn="l"/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62D53C-2C04-F584-1EA1-D419D80F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78853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1 column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raphic 5" descr="Graphic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48" y="6271981"/>
            <a:ext cx="1440001" cy="550873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Rectangle 2"/>
          <p:cNvSpPr/>
          <p:nvPr/>
        </p:nvSpPr>
        <p:spPr>
          <a:xfrm>
            <a:off x="0" y="-1"/>
            <a:ext cx="12192000" cy="1764002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Off val="7843"/>
                </a:scheme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7843"/>
                  </a:schemeClr>
                </a:solidFill>
              </a:defRPr>
            </a:pPr>
            <a:endParaRPr/>
          </a:p>
        </p:txBody>
      </p:sp>
      <p:sp>
        <p:nvSpPr>
          <p:cNvPr id="296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6094798" y="1764000"/>
            <a:ext cx="6097202" cy="5094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7599" y="2241550"/>
            <a:ext cx="4759726" cy="399573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" name="Title Text"/>
          <p:cNvSpPr txBox="1">
            <a:spLocks noGrp="1"/>
          </p:cNvSpPr>
          <p:nvPr>
            <p:ph type="title"/>
          </p:nvPr>
        </p:nvSpPr>
        <p:spPr>
          <a:xfrm>
            <a:off x="507599" y="507599"/>
            <a:ext cx="11170051" cy="1080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Off val="7843"/>
                  </a:schemeClr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786537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A23BC9E-6F0B-7A48-B80B-05EA59B0A5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19421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A23BC9E-6F0B-7A48-B80B-05EA59B0A5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999" y="2005374"/>
            <a:ext cx="5580000" cy="2125192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1999" y="4189083"/>
            <a:ext cx="5580000" cy="464897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0E96156-F106-0123-9074-709B63E76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999" y="4869211"/>
            <a:ext cx="5580000" cy="175759"/>
          </a:xfrm>
        </p:spPr>
        <p:txBody>
          <a:bodyPr anchor="b" anchorCtr="0"/>
          <a:lstStyle>
            <a:lvl1pPr>
              <a:defRPr sz="1500" b="0" i="0">
                <a:solidFill>
                  <a:schemeClr val="tx1"/>
                </a:solidFill>
                <a:latin typeface="Maven Pro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7C77F89-2CDC-DDBC-2DB0-E69F632313C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13600" y="6453060"/>
            <a:ext cx="5148000" cy="234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ClearCorrect 2023 • Confidential • Internal use only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6DB4998-7303-7C08-3822-4F153779FC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EE30327-EC4C-4C68-4A0B-35A7120B52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537" y="5117082"/>
            <a:ext cx="2536049" cy="9701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6B73C-2E5A-C932-C4F3-56EFE363BCBC}"/>
              </a:ext>
            </a:extLst>
          </p:cNvPr>
          <p:cNvSpPr txBox="1"/>
          <p:nvPr userDrawn="1"/>
        </p:nvSpPr>
        <p:spPr>
          <a:xfrm>
            <a:off x="11515134" y="65395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B20F87F-2835-975A-8F00-6ECCA6BBCD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28979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B20F87F-2835-975A-8F00-6ECCA6BBCD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999" y="2005374"/>
            <a:ext cx="5580000" cy="2125192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1999" y="4189083"/>
            <a:ext cx="5580000" cy="464897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0E96156-F106-0123-9074-709B63E76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999" y="4869211"/>
            <a:ext cx="5580000" cy="175759"/>
          </a:xfrm>
        </p:spPr>
        <p:txBody>
          <a:bodyPr anchor="b" anchorCtr="0"/>
          <a:lstStyle>
            <a:lvl1pPr>
              <a:defRPr sz="1500" b="0" i="0">
                <a:solidFill>
                  <a:schemeClr val="tx1"/>
                </a:solidFill>
                <a:latin typeface="Maven Pro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7C77F89-2CDC-DDBC-2DB0-E69F632313C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13600" y="6453060"/>
            <a:ext cx="5148000" cy="234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ClearCorrect 2023 • Confidential • Internal use only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6DB4998-7303-7C08-3822-4F153779FC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EE30327-EC4C-4C68-4A0B-35A7120B52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537" y="5117082"/>
            <a:ext cx="2536049" cy="9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8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6E63FC5-73DB-76F0-6065-85BB7A9968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63215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6E63FC5-73DB-76F0-6065-85BB7A9968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999" y="2005374"/>
            <a:ext cx="5580000" cy="2125192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1999" y="4189083"/>
            <a:ext cx="5580000" cy="464897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0E96156-F106-0123-9074-709B63E76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999" y="4869211"/>
            <a:ext cx="5580000" cy="175759"/>
          </a:xfrm>
        </p:spPr>
        <p:txBody>
          <a:bodyPr anchor="b" anchorCtr="0"/>
          <a:lstStyle>
            <a:lvl1pPr>
              <a:defRPr sz="1500" b="0" i="0">
                <a:solidFill>
                  <a:schemeClr val="tx1"/>
                </a:solidFill>
                <a:latin typeface="Maven Pro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7C77F89-2CDC-DDBC-2DB0-E69F632313C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13600" y="6453060"/>
            <a:ext cx="5148000" cy="234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ClearCorrect 2023 • Confidential • Internal use only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6DB4998-7303-7C08-3822-4F153779FC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EE30327-EC4C-4C68-4A0B-35A7120B52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537" y="5117082"/>
            <a:ext cx="2536049" cy="9701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8F0324-7A1B-1F56-C5DF-72FE499944B9}"/>
              </a:ext>
            </a:extLst>
          </p:cNvPr>
          <p:cNvSpPr txBox="1"/>
          <p:nvPr userDrawn="1"/>
        </p:nvSpPr>
        <p:spPr>
          <a:xfrm>
            <a:off x="11540359" y="65395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9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848A8E8-4511-BBB4-A013-B87F0F591B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72271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848A8E8-4511-BBB4-A013-B87F0F591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999" y="2005374"/>
            <a:ext cx="5580000" cy="2125192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1999" y="4189083"/>
            <a:ext cx="5580000" cy="464897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0E96156-F106-0123-9074-709B63E76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999" y="4869211"/>
            <a:ext cx="5580000" cy="175759"/>
          </a:xfrm>
        </p:spPr>
        <p:txBody>
          <a:bodyPr anchor="b" anchorCtr="0"/>
          <a:lstStyle>
            <a:lvl1pPr>
              <a:defRPr sz="1500" b="0" i="0">
                <a:solidFill>
                  <a:schemeClr val="tx1"/>
                </a:solidFill>
                <a:latin typeface="Maven Pro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7C77F89-2CDC-DDBC-2DB0-E69F632313C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13600" y="6453060"/>
            <a:ext cx="5148000" cy="234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ClearCorrect 2023 • Confidential • Internal use only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6DB4998-7303-7C08-3822-4F153779FC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EE30327-EC4C-4C68-4A0B-35A7120B52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537" y="5117082"/>
            <a:ext cx="2536049" cy="9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5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EE9F82C-9D3D-05E5-D76D-BCCDE9C876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85637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EE9F82C-9D3D-05E5-D76D-BCCDE9C876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5173E38-2E1D-A891-1A1D-32E115BD5A9F}"/>
              </a:ext>
            </a:extLst>
          </p:cNvPr>
          <p:cNvSpPr txBox="1"/>
          <p:nvPr userDrawn="1"/>
        </p:nvSpPr>
        <p:spPr>
          <a:xfrm>
            <a:off x="9377606" y="64742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66372E-86A8-5E7D-546C-9ACB587B3E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25" y="2005374"/>
            <a:ext cx="5410200" cy="1999067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97E2A2-D35E-FD78-8B91-5D23C50C6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5" y="4081706"/>
            <a:ext cx="5410201" cy="1442531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AAD7A-C022-8C1F-864A-679448D6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10D7B3-BBA0-BD69-D222-64D54B6C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41327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0DCACEF-FEAB-39F6-A1A5-83338C6405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17578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0DCACEF-FEAB-39F6-A1A5-83338C640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5173E38-2E1D-A891-1A1D-32E115BD5A9F}"/>
              </a:ext>
            </a:extLst>
          </p:cNvPr>
          <p:cNvSpPr txBox="1"/>
          <p:nvPr userDrawn="1"/>
        </p:nvSpPr>
        <p:spPr>
          <a:xfrm>
            <a:off x="9377606" y="64742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66372E-86A8-5E7D-546C-9ACB587B3E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25" y="2005374"/>
            <a:ext cx="5410200" cy="1999067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97E2A2-D35E-FD78-8B91-5D23C50C6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5" y="4081706"/>
            <a:ext cx="5410201" cy="1442531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AAD7A-C022-8C1F-864A-679448D6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10D7B3-BBA0-BD69-D222-64D54B6C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377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9E6B8A2-9640-E4CD-7EA8-DEF7FB9161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60393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9E6B8A2-9640-E4CD-7EA8-DEF7FB916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5173E38-2E1D-A891-1A1D-32E115BD5A9F}"/>
              </a:ext>
            </a:extLst>
          </p:cNvPr>
          <p:cNvSpPr txBox="1"/>
          <p:nvPr userDrawn="1"/>
        </p:nvSpPr>
        <p:spPr>
          <a:xfrm>
            <a:off x="9377606" y="64742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5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66372E-86A8-5E7D-546C-9ACB587B3E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25" y="2005374"/>
            <a:ext cx="5410200" cy="1999067"/>
          </a:xfrm>
        </p:spPr>
        <p:txBody>
          <a:bodyPr vert="horz" anchor="t" anchorCtr="0"/>
          <a:lstStyle>
            <a:lvl1pPr algn="l">
              <a:defRPr sz="5000" cap="none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97E2A2-D35E-FD78-8B91-5D23C50C6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5" y="4081706"/>
            <a:ext cx="5410201" cy="1442531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AAD7A-C022-8C1F-864A-679448D6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10D7B3-BBA0-BD69-D222-64D54B6C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452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C88CAAD2-D7B5-9627-6A75-91B6E70CD2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978423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411" imgH="411" progId="TCLayout.ActiveDocument.1">
                  <p:embed/>
                </p:oleObj>
              </mc:Choice>
              <mc:Fallback>
                <p:oleObj name="think-cell Slide" r:id="rId32" imgW="411" imgH="41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C88CAAD2-D7B5-9627-6A75-91B6E70CD2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0800" cy="8784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4" y="1600201"/>
            <a:ext cx="11174399" cy="46370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68E82B-5042-1239-9141-8C4CAFC70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4800" y="6451435"/>
            <a:ext cx="5148000" cy="23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 b="0" i="0">
                <a:solidFill>
                  <a:schemeClr val="tx1"/>
                </a:solidFill>
                <a:latin typeface="TheSans Light" panose="020B0302050302020203" pitchFamily="34" charset="77"/>
              </a:defRPr>
            </a:lvl1pPr>
          </a:lstStyle>
          <a:p>
            <a:r>
              <a:rPr lang="en-GB" dirty="0"/>
              <a:t>© ClearCorrect 2023 • Confidential • Internal use only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CAA3101-83AA-9536-CC36-5EF36A0EF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400" y="6451435"/>
            <a:ext cx="324000" cy="2304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chemeClr val="tx1"/>
                </a:solidFill>
              </a:defRPr>
            </a:lvl1pPr>
          </a:lstStyle>
          <a:p>
            <a:fld id="{10EAB990-9194-4416-96DE-E53A0490682D}" type="slidenum">
              <a:rPr lang="en-GB" b="1" smtClean="0"/>
              <a:pPr/>
              <a:t>‹N›</a:t>
            </a:fld>
            <a:endParaRPr lang="en-GB" b="1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540105-88EF-5152-5916-9DE0C65F0827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91049" y="6271981"/>
            <a:ext cx="1440000" cy="55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500" b="0" i="0" kern="1200" cap="none" spc="-5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500" kern="12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269875" indent="-269875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0352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5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0000" indent="-270000" algn="l" defTabSz="914400" rtl="0" eaLnBrk="1" latinLnBrk="0" hangingPunct="1">
        <a:lnSpc>
          <a:spcPct val="95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tabLst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270000" indent="-270000" algn="l" defTabSz="914400" rtl="0" eaLnBrk="1" latinLnBrk="0" hangingPunct="1">
        <a:lnSpc>
          <a:spcPct val="95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tabLst/>
        <a:defRPr sz="9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" indent="-270000" algn="l" defTabSz="914400" rtl="0" eaLnBrk="1" latinLnBrk="0" hangingPunct="1">
        <a:lnSpc>
          <a:spcPct val="95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tabLst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312">
          <p15:clr>
            <a:srgbClr val="F26B43"/>
          </p15:clr>
        </p15:guide>
        <p15:guide id="6" orient="horz" pos="1412">
          <p15:clr>
            <a:srgbClr val="F26B43"/>
          </p15:clr>
        </p15:guide>
        <p15:guide id="8" orient="horz" pos="312">
          <p15:clr>
            <a:srgbClr val="F26B43"/>
          </p15:clr>
        </p15:guide>
        <p15:guide id="9" pos="7356">
          <p15:clr>
            <a:srgbClr val="F26B43"/>
          </p15:clr>
        </p15:guide>
        <p15:guide id="10" orient="horz" pos="3929">
          <p15:clr>
            <a:srgbClr val="F26B43"/>
          </p15:clr>
        </p15:guide>
        <p15:guide id="11" pos="3833">
          <p15:clr>
            <a:srgbClr val="F26B43"/>
          </p15:clr>
        </p15:guide>
        <p15:guide id="13" orient="horz" pos="4201">
          <p15:clr>
            <a:srgbClr val="F26B43"/>
          </p15:clr>
        </p15:guide>
        <p15:guide id="14" pos="3726">
          <p15:clr>
            <a:srgbClr val="F26B43"/>
          </p15:clr>
        </p15:guide>
        <p15:guide id="15" pos="3318">
          <p15:clr>
            <a:srgbClr val="F26B43"/>
          </p15:clr>
        </p15:guide>
        <p15:guide id="16" pos="30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24261FB-20F5-FFDE-103A-A9B5DDA4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83872DA-E88E-A5B3-ABA0-612C3CCB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1</a:t>
            </a:fld>
            <a:endParaRPr lang="en-GB" b="1" dirty="0"/>
          </a:p>
        </p:txBody>
      </p:sp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AC469CD5-FFBC-7AF1-BD41-BCF92EF8B75F}"/>
              </a:ext>
            </a:extLst>
          </p:cNvPr>
          <p:cNvSpPr txBox="1">
            <a:spLocks/>
          </p:cNvSpPr>
          <p:nvPr/>
        </p:nvSpPr>
        <p:spPr>
          <a:xfrm>
            <a:off x="504001" y="480945"/>
            <a:ext cx="11174399" cy="57420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25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352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000" indent="-27000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000" indent="-27000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it-IT" sz="2000" dirty="0"/>
              <a:t>Gentile Dottore/Dottoressa,</a:t>
            </a:r>
          </a:p>
          <a:p>
            <a:pPr algn="just">
              <a:lnSpc>
                <a:spcPct val="100000"/>
              </a:lnSpc>
            </a:pPr>
            <a:r>
              <a:rPr lang="it-IT" sz="2000" dirty="0"/>
              <a:t>Questo template è stato preparato per essere utilizzato in sessioni di study club, round </a:t>
            </a:r>
            <a:r>
              <a:rPr lang="it-IT" sz="2000" dirty="0" err="1"/>
              <a:t>table</a:t>
            </a:r>
            <a:r>
              <a:rPr lang="it-IT" sz="2000" dirty="0"/>
              <a:t> e tutte le sessioni di presentazione di casi in generale.</a:t>
            </a:r>
          </a:p>
          <a:p>
            <a:pPr algn="just">
              <a:lnSpc>
                <a:spcPct val="100000"/>
              </a:lnSpc>
            </a:pPr>
            <a:r>
              <a:rPr lang="it-IT" sz="2000" dirty="0"/>
              <a:t>L’obiettivo è avere uno standard per le presentazioni ClearCorrect in modo che siano sempre più professionali.</a:t>
            </a:r>
          </a:p>
          <a:p>
            <a:pPr algn="just">
              <a:lnSpc>
                <a:spcPct val="100000"/>
              </a:lnSpc>
            </a:pPr>
            <a:r>
              <a:rPr lang="it-IT" sz="2000" dirty="0"/>
              <a:t>Ovviamente ci saranno casi che non avranno bisogno di utilizzare tutte le slide, e se dovesse essere il tuo caso, puoi tranquillamente nascondere le slide. Può capitare anche che avrai bisogno di aggiungere più diapositive rispetto a quelle qui previste, sentiti libero/a di aggiungerne altre.</a:t>
            </a:r>
          </a:p>
          <a:p>
            <a:pPr algn="just">
              <a:lnSpc>
                <a:spcPct val="100000"/>
              </a:lnSpc>
            </a:pPr>
            <a:r>
              <a:rPr lang="it-IT" sz="2000" dirty="0"/>
              <a:t>Se credi che possiamo rendere ancora migliore questo template, ti prego gentilmente di contattarmi. Insieme faremo sempre meglio.</a:t>
            </a:r>
          </a:p>
          <a:p>
            <a:pPr algn="just">
              <a:lnSpc>
                <a:spcPct val="100000"/>
              </a:lnSpc>
            </a:pPr>
            <a:r>
              <a:rPr lang="it-IT" sz="2000" dirty="0"/>
              <a:t>Grazie per la collaborazione.</a:t>
            </a:r>
          </a:p>
          <a:p>
            <a:pPr algn="just">
              <a:lnSpc>
                <a:spcPct val="100000"/>
              </a:lnSpc>
            </a:pPr>
            <a:r>
              <a:rPr lang="it-IT" sz="2000" dirty="0"/>
              <a:t>Saluti,</a:t>
            </a:r>
          </a:p>
          <a:p>
            <a:pPr algn="just">
              <a:lnSpc>
                <a:spcPct val="100000"/>
              </a:lnSpc>
            </a:pPr>
            <a:r>
              <a:rPr lang="it-IT" sz="2000" dirty="0"/>
              <a:t>Beatriz Barretto Giannaccari</a:t>
            </a:r>
          </a:p>
        </p:txBody>
      </p:sp>
    </p:spTree>
    <p:extLst>
      <p:ext uri="{BB962C8B-B14F-4D97-AF65-F5344CB8AC3E}">
        <p14:creationId xmlns:p14="http://schemas.microsoft.com/office/powerpoint/2010/main" val="231986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EB84C0-4CAA-229A-A3ED-9156CAD0B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C9CB6E-6C05-BBAF-F314-7CE6321B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10</a:t>
            </a:fld>
            <a:endParaRPr lang="en-GB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E8DCD3-FA65-8453-C326-DB3317778B0E}"/>
              </a:ext>
            </a:extLst>
          </p:cNvPr>
          <p:cNvSpPr/>
          <p:nvPr/>
        </p:nvSpPr>
        <p:spPr>
          <a:xfrm>
            <a:off x="418328" y="413272"/>
            <a:ext cx="11352944" cy="57204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Inserire qui dei video del </a:t>
            </a:r>
            <a:r>
              <a:rPr lang="tr-TR" dirty="0">
                <a:solidFill>
                  <a:schemeClr val="tx1"/>
                </a:solidFill>
              </a:rPr>
              <a:t>ClearPilot: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Vista frontale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  Vista destra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 Vista sinistra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 Vista occlusale superiore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 Vista occlusale inferiore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 altre viste se necessario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64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1E1C3D-054B-C190-D8F1-F3E70CBE9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5683FA-DA70-AC3C-A3AD-FBF90A1E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11</a:t>
            </a:fld>
            <a:endParaRPr lang="en-GB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010F3-C1EF-EDCD-FADF-EB9912401438}"/>
              </a:ext>
            </a:extLst>
          </p:cNvPr>
          <p:cNvSpPr/>
          <p:nvPr/>
        </p:nvSpPr>
        <p:spPr>
          <a:xfrm>
            <a:off x="418328" y="413272"/>
            <a:ext cx="11352944" cy="57204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>
                <a:solidFill>
                  <a:schemeClr val="tx1"/>
                </a:solidFill>
              </a:rPr>
              <a:t>Valutazione dello s</a:t>
            </a:r>
            <a:r>
              <a:rPr lang="tr-TR" dirty="0">
                <a:solidFill>
                  <a:schemeClr val="tx1"/>
                </a:solidFill>
              </a:rPr>
              <a:t>taging: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1"/>
                </a:solidFill>
              </a:rPr>
              <a:t>C'è qualche protocollo specifico per questo tipo di caso che vuoi evidenziare?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1"/>
                </a:solidFill>
              </a:rPr>
              <a:t>C'è una sequenza di movimenti che hai cambiato tra le diverse versioni del setup? Come l’hai comunicato al tecnico?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1"/>
                </a:solidFill>
              </a:rPr>
              <a:t>C'è qualche micromovimento che vuoi evidenziare? Ad esempio: ho aperto prima lo spazio intorno a un dente, poi ho aggiunto la rotazione e infine ho chiuso lo spazio intorno al dente.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1"/>
                </a:solidFill>
              </a:rPr>
              <a:t>Hai ipercorretto qualche movimento? Perché? Come? Quando?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04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1E1C3D-054B-C190-D8F1-F3E70CBE9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5683FA-DA70-AC3C-A3AD-FBF90A1E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12</a:t>
            </a:fld>
            <a:endParaRPr lang="en-GB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010F3-C1EF-EDCD-FADF-EB9912401438}"/>
              </a:ext>
            </a:extLst>
          </p:cNvPr>
          <p:cNvSpPr/>
          <p:nvPr/>
        </p:nvSpPr>
        <p:spPr>
          <a:xfrm>
            <a:off x="418328" y="413272"/>
            <a:ext cx="11352944" cy="57204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>
                <a:solidFill>
                  <a:schemeClr val="tx1"/>
                </a:solidFill>
              </a:rPr>
              <a:t>Valutazione della tabella dei movimenti (se necessario, scattare degli </a:t>
            </a:r>
            <a:r>
              <a:rPr lang="it-IT" dirty="0" err="1">
                <a:solidFill>
                  <a:schemeClr val="tx1"/>
                </a:solidFill>
              </a:rPr>
              <a:t>screenshot</a:t>
            </a:r>
            <a:r>
              <a:rPr lang="it-IT" dirty="0">
                <a:solidFill>
                  <a:schemeClr val="tx1"/>
                </a:solidFill>
              </a:rPr>
              <a:t> della tabella sommatoria o della tabella specifica di alcune fasi per mostrare denti specifici):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1"/>
                </a:solidFill>
              </a:rPr>
              <a:t>Quale movimento è più difficile? Cosa pensate di fare per raggiungere la posizione finale?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1"/>
                </a:solidFill>
              </a:rPr>
              <a:t>Perché avete scelto quell’</a:t>
            </a:r>
            <a:r>
              <a:rPr lang="it-IT" dirty="0" err="1">
                <a:solidFill>
                  <a:schemeClr val="tx1"/>
                </a:solidFill>
              </a:rPr>
              <a:t>engager</a:t>
            </a:r>
            <a:r>
              <a:rPr lang="it-IT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1"/>
                </a:solidFill>
              </a:rPr>
              <a:t>Com'è la velocità?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tx1"/>
                </a:solidFill>
              </a:rPr>
              <a:t>Ogni quanto prevedi di cambiare gli allineatori? Due settimane? 10 giorni? 7 giorni?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6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DD06556-DFD0-79AC-06EC-779935656FD6}"/>
              </a:ext>
            </a:extLst>
          </p:cNvPr>
          <p:cNvSpPr/>
          <p:nvPr/>
        </p:nvSpPr>
        <p:spPr>
          <a:xfrm>
            <a:off x="0" y="1"/>
            <a:ext cx="12192000" cy="45811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87C4E5-CDFA-774C-E319-EB05244C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5054" y="6451435"/>
            <a:ext cx="4717746" cy="199446"/>
          </a:xfrm>
        </p:spPr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25820-733B-77AA-6DA2-2F72FC6A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478" y="6451435"/>
            <a:ext cx="296921" cy="196377"/>
          </a:xfrm>
        </p:spPr>
        <p:txBody>
          <a:bodyPr/>
          <a:lstStyle/>
          <a:p>
            <a:fld id="{10EAB990-9194-4416-96DE-E53A0490682D}" type="slidenum">
              <a:rPr lang="en-GB" b="1" smtClean="0"/>
              <a:pPr/>
              <a:t>13</a:t>
            </a:fld>
            <a:endParaRPr lang="en-GB" b="1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63F31C-6F19-ECA3-4D1C-F820F2206CEE}"/>
              </a:ext>
            </a:extLst>
          </p:cNvPr>
          <p:cNvSpPr/>
          <p:nvPr/>
        </p:nvSpPr>
        <p:spPr>
          <a:xfrm rot="5400000">
            <a:off x="3428600" y="-2794292"/>
            <a:ext cx="5424755" cy="11862312"/>
          </a:xfrm>
          <a:prstGeom prst="roundRect">
            <a:avLst>
              <a:gd name="adj" fmla="val 7224"/>
            </a:avLst>
          </a:prstGeom>
          <a:solidFill>
            <a:schemeClr val="bg1"/>
          </a:solidFill>
          <a:ln w="41275">
            <a:noFill/>
          </a:ln>
          <a:effectLst>
            <a:outerShdw blurRad="533400" dist="304800" dir="5400000" algn="t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48B4E5-A819-45D0-99A2-6383697064E0}"/>
              </a:ext>
            </a:extLst>
          </p:cNvPr>
          <p:cNvSpPr/>
          <p:nvPr/>
        </p:nvSpPr>
        <p:spPr>
          <a:xfrm>
            <a:off x="1520576" y="610683"/>
            <a:ext cx="3637052" cy="258627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Occlusale arcata superiore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0ECA4D-05F5-E48A-E4AA-AC607954A187}"/>
              </a:ext>
            </a:extLst>
          </p:cNvPr>
          <p:cNvSpPr/>
          <p:nvPr/>
        </p:nvSpPr>
        <p:spPr>
          <a:xfrm>
            <a:off x="6796355" y="610683"/>
            <a:ext cx="3637052" cy="258627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Occlusale arcata inferiore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A07DDB-92D4-4F99-ACF2-8F167F552B16}"/>
              </a:ext>
            </a:extLst>
          </p:cNvPr>
          <p:cNvSpPr/>
          <p:nvPr/>
        </p:nvSpPr>
        <p:spPr>
          <a:xfrm>
            <a:off x="335668" y="3744674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destra in occlusione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37EA7-443D-EEA1-5349-BC1653025753}"/>
              </a:ext>
            </a:extLst>
          </p:cNvPr>
          <p:cNvSpPr/>
          <p:nvPr/>
        </p:nvSpPr>
        <p:spPr>
          <a:xfrm>
            <a:off x="4328845" y="3799155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frontale in occlusione. Aggiungere una linea verticale per evidenziare la mediana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F026F7-47D7-09A1-15C5-0B87C9381B83}"/>
              </a:ext>
            </a:extLst>
          </p:cNvPr>
          <p:cNvSpPr/>
          <p:nvPr/>
        </p:nvSpPr>
        <p:spPr>
          <a:xfrm>
            <a:off x="8137089" y="3799155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sinistra in occlusione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140BEA-15DE-6465-A3B6-EAC83EDA3710}"/>
              </a:ext>
            </a:extLst>
          </p:cNvPr>
          <p:cNvSpPr/>
          <p:nvPr/>
        </p:nvSpPr>
        <p:spPr>
          <a:xfrm>
            <a:off x="3647326" y="6082301"/>
            <a:ext cx="5034337" cy="56551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+mj-lt"/>
              </a:rPr>
              <a:t>Fotografie alla fase X (progress)</a:t>
            </a:r>
            <a:endParaRPr lang="tr-T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1679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DD06556-DFD0-79AC-06EC-779935656FD6}"/>
              </a:ext>
            </a:extLst>
          </p:cNvPr>
          <p:cNvSpPr/>
          <p:nvPr/>
        </p:nvSpPr>
        <p:spPr>
          <a:xfrm>
            <a:off x="0" y="1"/>
            <a:ext cx="12192000" cy="45811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87C4E5-CDFA-774C-E319-EB05244C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5054" y="6451435"/>
            <a:ext cx="4717746" cy="199446"/>
          </a:xfrm>
        </p:spPr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25820-733B-77AA-6DA2-2F72FC6A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478" y="6451435"/>
            <a:ext cx="296921" cy="196377"/>
          </a:xfrm>
        </p:spPr>
        <p:txBody>
          <a:bodyPr/>
          <a:lstStyle/>
          <a:p>
            <a:fld id="{10EAB990-9194-4416-96DE-E53A0490682D}" type="slidenum">
              <a:rPr lang="en-GB" b="1" smtClean="0"/>
              <a:pPr/>
              <a:t>14</a:t>
            </a:fld>
            <a:endParaRPr lang="en-GB" b="1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63F31C-6F19-ECA3-4D1C-F820F2206CEE}"/>
              </a:ext>
            </a:extLst>
          </p:cNvPr>
          <p:cNvSpPr/>
          <p:nvPr/>
        </p:nvSpPr>
        <p:spPr>
          <a:xfrm rot="5400000">
            <a:off x="3383623" y="-2804566"/>
            <a:ext cx="5424755" cy="11862312"/>
          </a:xfrm>
          <a:prstGeom prst="roundRect">
            <a:avLst>
              <a:gd name="adj" fmla="val 7224"/>
            </a:avLst>
          </a:prstGeom>
          <a:solidFill>
            <a:schemeClr val="bg1"/>
          </a:solidFill>
          <a:ln w="41275">
            <a:noFill/>
          </a:ln>
          <a:effectLst>
            <a:outerShdw blurRad="533400" dist="304800" dir="5400000" algn="t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48B4E5-A819-45D0-99A2-6383697064E0}"/>
              </a:ext>
            </a:extLst>
          </p:cNvPr>
          <p:cNvSpPr/>
          <p:nvPr/>
        </p:nvSpPr>
        <p:spPr>
          <a:xfrm>
            <a:off x="452068" y="610683"/>
            <a:ext cx="3637052" cy="470105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Fotografia frontale in riposo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0ECA4D-05F5-E48A-E4AA-AC607954A187}"/>
              </a:ext>
            </a:extLst>
          </p:cNvPr>
          <p:cNvSpPr/>
          <p:nvPr/>
        </p:nvSpPr>
        <p:spPr>
          <a:xfrm>
            <a:off x="4371654" y="610683"/>
            <a:ext cx="3637052" cy="470105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Fotografia frontale con il sorriso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9BBC4B-24E5-2A0F-769D-F3053047A891}"/>
              </a:ext>
            </a:extLst>
          </p:cNvPr>
          <p:cNvSpPr/>
          <p:nvPr/>
        </p:nvSpPr>
        <p:spPr>
          <a:xfrm>
            <a:off x="8235994" y="610683"/>
            <a:ext cx="3637052" cy="470105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Profilo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914E31-C53E-B4E7-D221-64AC65175E36}"/>
              </a:ext>
            </a:extLst>
          </p:cNvPr>
          <p:cNvSpPr/>
          <p:nvPr/>
        </p:nvSpPr>
        <p:spPr>
          <a:xfrm>
            <a:off x="3647326" y="6082301"/>
            <a:ext cx="5034337" cy="56551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+mj-lt"/>
              </a:rPr>
              <a:t>Fotografie alla fase X (progress)</a:t>
            </a:r>
            <a:endParaRPr lang="tr-T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7423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87A311-F83B-E98B-0981-0A1A5C0867E4}"/>
              </a:ext>
            </a:extLst>
          </p:cNvPr>
          <p:cNvSpPr/>
          <p:nvPr/>
        </p:nvSpPr>
        <p:spPr>
          <a:xfrm>
            <a:off x="8350961" y="871870"/>
            <a:ext cx="3764052" cy="515076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4D0A05-5B44-B6ED-52E1-104F592815AD}"/>
              </a:ext>
            </a:extLst>
          </p:cNvPr>
          <p:cNvSpPr/>
          <p:nvPr/>
        </p:nvSpPr>
        <p:spPr>
          <a:xfrm>
            <a:off x="58645" y="871870"/>
            <a:ext cx="3918958" cy="518868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92C3FF-503A-2348-C1A7-BCAD31F8AA3A}"/>
              </a:ext>
            </a:extLst>
          </p:cNvPr>
          <p:cNvSpPr/>
          <p:nvPr/>
        </p:nvSpPr>
        <p:spPr>
          <a:xfrm>
            <a:off x="4142159" y="871870"/>
            <a:ext cx="4044246" cy="526311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A13520-D04E-5788-D381-3D011B96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93C01D-8DBF-0AF5-5725-69A5E061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15</a:t>
            </a:fld>
            <a:endParaRPr lang="en-GB" b="1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DE99ED-0640-5B2C-09F8-CE100915B9E6}"/>
              </a:ext>
            </a:extLst>
          </p:cNvPr>
          <p:cNvSpPr/>
          <p:nvPr/>
        </p:nvSpPr>
        <p:spPr>
          <a:xfrm>
            <a:off x="191832" y="1422714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destra in occlusione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6D70DA-3089-9001-1672-B563086C1752}"/>
              </a:ext>
            </a:extLst>
          </p:cNvPr>
          <p:cNvSpPr/>
          <p:nvPr/>
        </p:nvSpPr>
        <p:spPr>
          <a:xfrm>
            <a:off x="200396" y="3691590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destra in occlusione Fase X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F8931-6BAF-1CDD-94E0-29F80818B67A}"/>
              </a:ext>
            </a:extLst>
          </p:cNvPr>
          <p:cNvSpPr/>
          <p:nvPr/>
        </p:nvSpPr>
        <p:spPr>
          <a:xfrm>
            <a:off x="4340891" y="1503196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frontale in occlusione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C459E4-1790-5970-FF5B-D213BD9BADC4}"/>
              </a:ext>
            </a:extLst>
          </p:cNvPr>
          <p:cNvSpPr/>
          <p:nvPr/>
        </p:nvSpPr>
        <p:spPr>
          <a:xfrm>
            <a:off x="4349455" y="3772072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frontale in occlusione Fase X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24BBB2A-017C-2B6E-0A2A-A3918EC32B9D}"/>
              </a:ext>
            </a:extLst>
          </p:cNvPr>
          <p:cNvSpPr/>
          <p:nvPr/>
        </p:nvSpPr>
        <p:spPr>
          <a:xfrm>
            <a:off x="8477961" y="1495092"/>
            <a:ext cx="3530771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sinistra in occlusione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1D949A8-8AB1-94E5-316C-D62C3B8498D8}"/>
              </a:ext>
            </a:extLst>
          </p:cNvPr>
          <p:cNvSpPr/>
          <p:nvPr/>
        </p:nvSpPr>
        <p:spPr>
          <a:xfrm>
            <a:off x="8477961" y="3778201"/>
            <a:ext cx="3522207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sinistra in occlusione Fase X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06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13224A-545E-BB5C-306E-59EFA3CE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315A7-B820-1A12-6852-09B2EEC2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16</a:t>
            </a:fld>
            <a:endParaRPr lang="en-GB" b="1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BD5118-B1EB-CAF2-9F26-7BD7A1416B36}"/>
              </a:ext>
            </a:extLst>
          </p:cNvPr>
          <p:cNvSpPr/>
          <p:nvPr/>
        </p:nvSpPr>
        <p:spPr>
          <a:xfrm>
            <a:off x="878627" y="797442"/>
            <a:ext cx="4405753" cy="526311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2D82CB-39AD-163A-8D8B-A0C3F4B5EE6E}"/>
              </a:ext>
            </a:extLst>
          </p:cNvPr>
          <p:cNvSpPr/>
          <p:nvPr/>
        </p:nvSpPr>
        <p:spPr>
          <a:xfrm>
            <a:off x="6465923" y="797442"/>
            <a:ext cx="4405753" cy="526311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38320C-23F4-2214-D356-F9E3FB17898D}"/>
              </a:ext>
            </a:extLst>
          </p:cNvPr>
          <p:cNvSpPr/>
          <p:nvPr/>
        </p:nvSpPr>
        <p:spPr>
          <a:xfrm>
            <a:off x="1320324" y="980554"/>
            <a:ext cx="3508530" cy="232772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Occlusale superiore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167379-8872-E39E-154A-6B65A7CF191D}"/>
              </a:ext>
            </a:extLst>
          </p:cNvPr>
          <p:cNvSpPr/>
          <p:nvPr/>
        </p:nvSpPr>
        <p:spPr>
          <a:xfrm>
            <a:off x="1328888" y="3516556"/>
            <a:ext cx="3508530" cy="232772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Occlusale superiore Fase X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689927-4E8B-B2BF-69A0-C3FBA962F73C}"/>
              </a:ext>
            </a:extLst>
          </p:cNvPr>
          <p:cNvSpPr/>
          <p:nvPr/>
        </p:nvSpPr>
        <p:spPr>
          <a:xfrm>
            <a:off x="6938588" y="980554"/>
            <a:ext cx="3508530" cy="232772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Occlusale inferiore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4452F7-FB58-DD2F-D2E7-73BD692B9A93}"/>
              </a:ext>
            </a:extLst>
          </p:cNvPr>
          <p:cNvSpPr/>
          <p:nvPr/>
        </p:nvSpPr>
        <p:spPr>
          <a:xfrm>
            <a:off x="6947152" y="3516556"/>
            <a:ext cx="3508530" cy="237738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Occlusale superiore Fase X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35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B83044-971A-9B6D-B5E3-3E6B5E0F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271805-DDE2-4B65-BB8C-6FA8E7B41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17</a:t>
            </a:fld>
            <a:endParaRPr lang="en-GB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25CA2-ECB5-E0AB-5001-91BC70DCAE94}"/>
              </a:ext>
            </a:extLst>
          </p:cNvPr>
          <p:cNvSpPr/>
          <p:nvPr/>
        </p:nvSpPr>
        <p:spPr>
          <a:xfrm>
            <a:off x="418328" y="413272"/>
            <a:ext cx="11352944" cy="57204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S</a:t>
            </a:r>
            <a:r>
              <a:rPr lang="it-IT" sz="2400" dirty="0">
                <a:solidFill>
                  <a:schemeClr val="tx1"/>
                </a:solidFill>
              </a:rPr>
              <a:t>e hai avuto bisogno di utilizzare ausiliari durante il trattamento, condividi quali e come</a:t>
            </a:r>
            <a:endParaRPr lang="tr-TR" sz="2400" dirty="0">
              <a:solidFill>
                <a:schemeClr val="tx1"/>
              </a:solidFill>
            </a:endParaRPr>
          </a:p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89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B83044-971A-9B6D-B5E3-3E6B5E0F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271805-DDE2-4B65-BB8C-6FA8E7B41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18</a:t>
            </a:fld>
            <a:endParaRPr lang="en-GB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25CA2-ECB5-E0AB-5001-91BC70DCAE94}"/>
              </a:ext>
            </a:extLst>
          </p:cNvPr>
          <p:cNvSpPr/>
          <p:nvPr/>
        </p:nvSpPr>
        <p:spPr>
          <a:xfrm>
            <a:off x="418328" y="413272"/>
            <a:ext cx="11352944" cy="57204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Revision</a:t>
            </a:r>
            <a:r>
              <a:rPr lang="it-IT" dirty="0">
                <a:solidFill>
                  <a:schemeClr val="tx1"/>
                </a:solidFill>
              </a:rPr>
              <a:t>e</a:t>
            </a:r>
            <a:r>
              <a:rPr lang="tr-TR" dirty="0">
                <a:solidFill>
                  <a:schemeClr val="tx1"/>
                </a:solidFill>
              </a:rPr>
              <a:t> (</a:t>
            </a:r>
            <a:r>
              <a:rPr lang="it-IT" dirty="0">
                <a:solidFill>
                  <a:schemeClr val="tx1"/>
                </a:solidFill>
              </a:rPr>
              <a:t>se necessario</a:t>
            </a:r>
            <a:r>
              <a:rPr lang="tr-TR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Inserire qui dei video del </a:t>
            </a:r>
            <a:r>
              <a:rPr lang="tr-TR" dirty="0">
                <a:solidFill>
                  <a:schemeClr val="tx1"/>
                </a:solidFill>
              </a:rPr>
              <a:t>ClearPilot: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Vista frontale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 vista destra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 vista sinistra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 vista occlusale superiore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 vista occlusale inferiore</a:t>
            </a:r>
            <a:r>
              <a:rPr lang="tr-TR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 altre viste se necessario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87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DD06556-DFD0-79AC-06EC-779935656FD6}"/>
              </a:ext>
            </a:extLst>
          </p:cNvPr>
          <p:cNvSpPr/>
          <p:nvPr/>
        </p:nvSpPr>
        <p:spPr>
          <a:xfrm>
            <a:off x="0" y="1"/>
            <a:ext cx="12192000" cy="45811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87C4E5-CDFA-774C-E319-EB05244C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5054" y="6451435"/>
            <a:ext cx="4717746" cy="199446"/>
          </a:xfrm>
        </p:spPr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25820-733B-77AA-6DA2-2F72FC6A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478" y="6451435"/>
            <a:ext cx="296921" cy="196377"/>
          </a:xfrm>
        </p:spPr>
        <p:txBody>
          <a:bodyPr/>
          <a:lstStyle/>
          <a:p>
            <a:fld id="{10EAB990-9194-4416-96DE-E53A0490682D}" type="slidenum">
              <a:rPr lang="en-GB" b="1" smtClean="0"/>
              <a:pPr/>
              <a:t>19</a:t>
            </a:fld>
            <a:endParaRPr lang="en-GB" b="1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63F31C-6F19-ECA3-4D1C-F820F2206CEE}"/>
              </a:ext>
            </a:extLst>
          </p:cNvPr>
          <p:cNvSpPr/>
          <p:nvPr/>
        </p:nvSpPr>
        <p:spPr>
          <a:xfrm rot="5400000">
            <a:off x="3428600" y="-2794292"/>
            <a:ext cx="5424755" cy="11862312"/>
          </a:xfrm>
          <a:prstGeom prst="roundRect">
            <a:avLst>
              <a:gd name="adj" fmla="val 7224"/>
            </a:avLst>
          </a:prstGeom>
          <a:solidFill>
            <a:schemeClr val="bg1"/>
          </a:solidFill>
          <a:ln w="41275">
            <a:noFill/>
          </a:ln>
          <a:effectLst>
            <a:outerShdw blurRad="533400" dist="304800" dir="5400000" algn="t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48B4E5-A819-45D0-99A2-6383697064E0}"/>
              </a:ext>
            </a:extLst>
          </p:cNvPr>
          <p:cNvSpPr/>
          <p:nvPr/>
        </p:nvSpPr>
        <p:spPr>
          <a:xfrm>
            <a:off x="1520576" y="610683"/>
            <a:ext cx="3637052" cy="258627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Occlusale arcata superiore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0ECA4D-05F5-E48A-E4AA-AC607954A187}"/>
              </a:ext>
            </a:extLst>
          </p:cNvPr>
          <p:cNvSpPr/>
          <p:nvPr/>
        </p:nvSpPr>
        <p:spPr>
          <a:xfrm>
            <a:off x="6796355" y="610683"/>
            <a:ext cx="3637052" cy="258627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Occlusale arcata inferiore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A07DDB-92D4-4F99-ACF2-8F167F552B16}"/>
              </a:ext>
            </a:extLst>
          </p:cNvPr>
          <p:cNvSpPr/>
          <p:nvPr/>
        </p:nvSpPr>
        <p:spPr>
          <a:xfrm>
            <a:off x="335668" y="3744674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destra in occlusione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37EA7-443D-EEA1-5349-BC1653025753}"/>
              </a:ext>
            </a:extLst>
          </p:cNvPr>
          <p:cNvSpPr/>
          <p:nvPr/>
        </p:nvSpPr>
        <p:spPr>
          <a:xfrm>
            <a:off x="4328845" y="3799155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frontale in occlusione. Aggiungere una linea verticale per evidenziare la mediana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F026F7-47D7-09A1-15C5-0B87C9381B83}"/>
              </a:ext>
            </a:extLst>
          </p:cNvPr>
          <p:cNvSpPr/>
          <p:nvPr/>
        </p:nvSpPr>
        <p:spPr>
          <a:xfrm>
            <a:off x="8137089" y="3799155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sinistra in occlusione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140BEA-15DE-6465-A3B6-EAC83EDA3710}"/>
              </a:ext>
            </a:extLst>
          </p:cNvPr>
          <p:cNvSpPr/>
          <p:nvPr/>
        </p:nvSpPr>
        <p:spPr>
          <a:xfrm>
            <a:off x="3647326" y="6082301"/>
            <a:ext cx="5034337" cy="56551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+mj-lt"/>
              </a:rPr>
              <a:t>Fotografie finali</a:t>
            </a:r>
            <a:endParaRPr lang="tr-T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2040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C4F4F7A-4D80-91B9-500F-0D8CEC72773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411" imgH="411" progId="TCLayout.ActiveDocument.1">
                  <p:embed/>
                </p:oleObj>
              </mc:Choice>
              <mc:Fallback>
                <p:oleObj name="Diapositiva think-cell" r:id="rId4" imgW="411" imgH="41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C4F4F7A-4D80-91B9-500F-0D8CEC7277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5">
            <a:extLst>
              <a:ext uri="{FF2B5EF4-FFF2-40B4-BE49-F238E27FC236}">
                <a16:creationId xmlns:a16="http://schemas.microsoft.com/office/drawing/2014/main" id="{CF713034-B419-3F35-BE7A-BFBF61963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998" y="2005374"/>
            <a:ext cx="5214001" cy="2125192"/>
          </a:xfrm>
        </p:spPr>
        <p:txBody>
          <a:bodyPr vert="horz"/>
          <a:lstStyle/>
          <a:p>
            <a:r>
              <a:rPr lang="en-GB" sz="4800" dirty="0"/>
              <a:t>Template </a:t>
            </a:r>
            <a:r>
              <a:rPr lang="en-GB" sz="4800" dirty="0" err="1"/>
              <a:t>Presentazione</a:t>
            </a:r>
            <a:r>
              <a:rPr lang="en-GB" sz="4800" dirty="0"/>
              <a:t> Caso Clinico</a:t>
            </a: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7868FAF1-E4C3-25FE-4BC9-0798F40B79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Nome </a:t>
            </a:r>
            <a:r>
              <a:rPr lang="en-GB" dirty="0" err="1"/>
              <a:t>dell’evento</a:t>
            </a:r>
            <a:r>
              <a:rPr lang="en-GB" dirty="0"/>
              <a:t>, Data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C591BFB-A069-D444-FB66-5424FC56BE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Titolo</a:t>
            </a:r>
            <a:r>
              <a:rPr lang="en-GB" dirty="0"/>
              <a:t>, Nome del </a:t>
            </a:r>
            <a:r>
              <a:rPr lang="en-GB" dirty="0" err="1"/>
              <a:t>relatore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28C439-2EC9-9540-4B3C-81B21580AF5F}"/>
              </a:ext>
            </a:extLst>
          </p:cNvPr>
          <p:cNvSpPr txBox="1"/>
          <p:nvPr/>
        </p:nvSpPr>
        <p:spPr>
          <a:xfrm>
            <a:off x="-14203680" y="-4876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7813A2-24DB-328C-FB83-31D6F7D755E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AB990-9194-4416-96DE-E53A0490682D}" type="slidenum">
              <a:rPr kumimoji="0" lang="en-GB" sz="750" b="1" i="0" u="none" strike="noStrike" kern="1200" cap="none" spc="0" normalizeH="0" baseline="0" noProof="0" smtClean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750" b="1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4995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DD06556-DFD0-79AC-06EC-779935656FD6}"/>
              </a:ext>
            </a:extLst>
          </p:cNvPr>
          <p:cNvSpPr/>
          <p:nvPr/>
        </p:nvSpPr>
        <p:spPr>
          <a:xfrm>
            <a:off x="0" y="1"/>
            <a:ext cx="12192000" cy="45811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87C4E5-CDFA-774C-E319-EB05244C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5054" y="6451435"/>
            <a:ext cx="4717746" cy="199446"/>
          </a:xfrm>
        </p:spPr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25820-733B-77AA-6DA2-2F72FC6A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478" y="6451435"/>
            <a:ext cx="296921" cy="196377"/>
          </a:xfrm>
        </p:spPr>
        <p:txBody>
          <a:bodyPr/>
          <a:lstStyle/>
          <a:p>
            <a:fld id="{10EAB990-9194-4416-96DE-E53A0490682D}" type="slidenum">
              <a:rPr lang="en-GB" b="1" smtClean="0"/>
              <a:pPr/>
              <a:t>20</a:t>
            </a:fld>
            <a:endParaRPr lang="en-GB" b="1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63F31C-6F19-ECA3-4D1C-F820F2206CEE}"/>
              </a:ext>
            </a:extLst>
          </p:cNvPr>
          <p:cNvSpPr/>
          <p:nvPr/>
        </p:nvSpPr>
        <p:spPr>
          <a:xfrm rot="5400000">
            <a:off x="3383623" y="-2804566"/>
            <a:ext cx="5424755" cy="11862312"/>
          </a:xfrm>
          <a:prstGeom prst="roundRect">
            <a:avLst>
              <a:gd name="adj" fmla="val 7224"/>
            </a:avLst>
          </a:prstGeom>
          <a:solidFill>
            <a:schemeClr val="bg1"/>
          </a:solidFill>
          <a:ln w="41275">
            <a:noFill/>
          </a:ln>
          <a:effectLst>
            <a:outerShdw blurRad="533400" dist="304800" dir="5400000" algn="t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48B4E5-A819-45D0-99A2-6383697064E0}"/>
              </a:ext>
            </a:extLst>
          </p:cNvPr>
          <p:cNvSpPr/>
          <p:nvPr/>
        </p:nvSpPr>
        <p:spPr>
          <a:xfrm>
            <a:off x="452068" y="610683"/>
            <a:ext cx="3637052" cy="470105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Fotografia frontale finale in riposo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0ECA4D-05F5-E48A-E4AA-AC607954A187}"/>
              </a:ext>
            </a:extLst>
          </p:cNvPr>
          <p:cNvSpPr/>
          <p:nvPr/>
        </p:nvSpPr>
        <p:spPr>
          <a:xfrm>
            <a:off x="4371654" y="610683"/>
            <a:ext cx="3637052" cy="470105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Fotografia frontale finale con il sorriso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9BBC4B-24E5-2A0F-769D-F3053047A891}"/>
              </a:ext>
            </a:extLst>
          </p:cNvPr>
          <p:cNvSpPr/>
          <p:nvPr/>
        </p:nvSpPr>
        <p:spPr>
          <a:xfrm>
            <a:off x="8235994" y="610683"/>
            <a:ext cx="3637052" cy="470105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Profilo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914E31-C53E-B4E7-D221-64AC65175E36}"/>
              </a:ext>
            </a:extLst>
          </p:cNvPr>
          <p:cNvSpPr/>
          <p:nvPr/>
        </p:nvSpPr>
        <p:spPr>
          <a:xfrm>
            <a:off x="3647326" y="6082301"/>
            <a:ext cx="5034337" cy="56551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+mj-lt"/>
              </a:rPr>
              <a:t>Fotografie finali</a:t>
            </a:r>
            <a:endParaRPr lang="tr-T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6572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45E7EF-162B-06A9-534A-2493BF69F36C}"/>
              </a:ext>
            </a:extLst>
          </p:cNvPr>
          <p:cNvSpPr/>
          <p:nvPr/>
        </p:nvSpPr>
        <p:spPr>
          <a:xfrm>
            <a:off x="-1201" y="1916935"/>
            <a:ext cx="12192000" cy="279828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6557F0-2B1F-9F96-1503-46286BDD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5CB5B-7AFC-D109-9857-16631891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21</a:t>
            </a:fld>
            <a:endParaRPr lang="en-GB" b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F30657-BCFA-5446-2FB9-BF03AA25FE00}"/>
              </a:ext>
            </a:extLst>
          </p:cNvPr>
          <p:cNvSpPr/>
          <p:nvPr/>
        </p:nvSpPr>
        <p:spPr>
          <a:xfrm>
            <a:off x="1957277" y="1369632"/>
            <a:ext cx="8573734" cy="4281155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Rx panoramica finale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51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87A311-F83B-E98B-0981-0A1A5C0867E4}"/>
              </a:ext>
            </a:extLst>
          </p:cNvPr>
          <p:cNvSpPr/>
          <p:nvPr/>
        </p:nvSpPr>
        <p:spPr>
          <a:xfrm>
            <a:off x="8401496" y="283779"/>
            <a:ext cx="3713815" cy="60329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4D0A05-5B44-B6ED-52E1-104F592815AD}"/>
              </a:ext>
            </a:extLst>
          </p:cNvPr>
          <p:cNvSpPr/>
          <p:nvPr/>
        </p:nvSpPr>
        <p:spPr>
          <a:xfrm>
            <a:off x="76689" y="226538"/>
            <a:ext cx="3918958" cy="60329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92C3FF-503A-2348-C1A7-BCAD31F8AA3A}"/>
              </a:ext>
            </a:extLst>
          </p:cNvPr>
          <p:cNvSpPr/>
          <p:nvPr/>
        </p:nvSpPr>
        <p:spPr>
          <a:xfrm>
            <a:off x="4214164" y="283779"/>
            <a:ext cx="4044246" cy="609017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A13520-D04E-5788-D381-3D011B96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93C01D-8DBF-0AF5-5725-69A5E061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22</a:t>
            </a:fld>
            <a:endParaRPr lang="en-GB" b="1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9F67527-77EB-E9B2-0A30-ABB39BBC4E59}"/>
              </a:ext>
            </a:extLst>
          </p:cNvPr>
          <p:cNvSpPr/>
          <p:nvPr/>
        </p:nvSpPr>
        <p:spPr>
          <a:xfrm>
            <a:off x="217642" y="598524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destra in occlusione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339D73-8260-DFE2-F2C6-AD51B299F7AF}"/>
              </a:ext>
            </a:extLst>
          </p:cNvPr>
          <p:cNvSpPr/>
          <p:nvPr/>
        </p:nvSpPr>
        <p:spPr>
          <a:xfrm>
            <a:off x="246752" y="2456432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destra in occlusione Fase X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295694-30FA-67FA-2A3F-313856CB536D}"/>
              </a:ext>
            </a:extLst>
          </p:cNvPr>
          <p:cNvSpPr/>
          <p:nvPr/>
        </p:nvSpPr>
        <p:spPr>
          <a:xfrm>
            <a:off x="265590" y="4293788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destra in occlusione Finale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2266846-5A15-B87B-933D-9725EAE5FA13}"/>
              </a:ext>
            </a:extLst>
          </p:cNvPr>
          <p:cNvSpPr/>
          <p:nvPr/>
        </p:nvSpPr>
        <p:spPr>
          <a:xfrm>
            <a:off x="4428339" y="637910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Frontale in occlusione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D681C34-C529-D214-49D5-1B79E6316458}"/>
              </a:ext>
            </a:extLst>
          </p:cNvPr>
          <p:cNvSpPr/>
          <p:nvPr/>
        </p:nvSpPr>
        <p:spPr>
          <a:xfrm>
            <a:off x="4457449" y="2495818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Frontale in occlusione Fase X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D07EA9E-BABC-2CEF-0C33-8BB2F8E76652}"/>
              </a:ext>
            </a:extLst>
          </p:cNvPr>
          <p:cNvSpPr/>
          <p:nvPr/>
        </p:nvSpPr>
        <p:spPr>
          <a:xfrm>
            <a:off x="4476287" y="4333174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Frontale in occlusione Finale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CDC686C-DDB6-5E94-E6E3-3F2E714BD255}"/>
              </a:ext>
            </a:extLst>
          </p:cNvPr>
          <p:cNvSpPr/>
          <p:nvPr/>
        </p:nvSpPr>
        <p:spPr>
          <a:xfrm>
            <a:off x="8546567" y="718392"/>
            <a:ext cx="3427791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sinistra in occlusione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0CBA337-C2F3-333F-4C29-B6899763B0EF}"/>
              </a:ext>
            </a:extLst>
          </p:cNvPr>
          <p:cNvSpPr/>
          <p:nvPr/>
        </p:nvSpPr>
        <p:spPr>
          <a:xfrm>
            <a:off x="8575677" y="2576300"/>
            <a:ext cx="3369571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sinistra in occlusione Fase X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41BBA42-6D65-0BE6-765D-7F98E2111712}"/>
              </a:ext>
            </a:extLst>
          </p:cNvPr>
          <p:cNvSpPr/>
          <p:nvPr/>
        </p:nvSpPr>
        <p:spPr>
          <a:xfrm>
            <a:off x="8594515" y="4413656"/>
            <a:ext cx="3379843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Vestibolare sinistra in occlusione Finale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43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13224A-545E-BB5C-306E-59EFA3CE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315A7-B820-1A12-6852-09B2EEC2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23</a:t>
            </a:fld>
            <a:endParaRPr lang="en-GB" b="1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BD5118-B1EB-CAF2-9F26-7BD7A1416B36}"/>
              </a:ext>
            </a:extLst>
          </p:cNvPr>
          <p:cNvSpPr/>
          <p:nvPr/>
        </p:nvSpPr>
        <p:spPr>
          <a:xfrm>
            <a:off x="1689047" y="194071"/>
            <a:ext cx="4187771" cy="666392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592CC9-6884-4ED9-7F68-F617986F5178}"/>
              </a:ext>
            </a:extLst>
          </p:cNvPr>
          <p:cNvSpPr/>
          <p:nvPr/>
        </p:nvSpPr>
        <p:spPr>
          <a:xfrm>
            <a:off x="2026058" y="391907"/>
            <a:ext cx="3508530" cy="1968128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Vista occlusale superiore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EB81F7-5FE2-7A8E-4C88-CC26099F3AAE}"/>
              </a:ext>
            </a:extLst>
          </p:cNvPr>
          <p:cNvSpPr/>
          <p:nvPr/>
        </p:nvSpPr>
        <p:spPr>
          <a:xfrm>
            <a:off x="2026058" y="2485295"/>
            <a:ext cx="3508530" cy="1968128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Vista occlusale superiore Fase X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477703-93B6-88DF-2A98-6F254686E8C9}"/>
              </a:ext>
            </a:extLst>
          </p:cNvPr>
          <p:cNvSpPr/>
          <p:nvPr/>
        </p:nvSpPr>
        <p:spPr>
          <a:xfrm>
            <a:off x="2026058" y="4671647"/>
            <a:ext cx="3508530" cy="1968128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Vista occlusale superiore Finale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CA9141-13B1-32CB-F6A1-ED9CC9931D41}"/>
              </a:ext>
            </a:extLst>
          </p:cNvPr>
          <p:cNvSpPr/>
          <p:nvPr/>
        </p:nvSpPr>
        <p:spPr>
          <a:xfrm>
            <a:off x="6731945" y="172565"/>
            <a:ext cx="4187771" cy="666392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6FD574-4646-2005-1549-15A0FF2640AA}"/>
              </a:ext>
            </a:extLst>
          </p:cNvPr>
          <p:cNvSpPr/>
          <p:nvPr/>
        </p:nvSpPr>
        <p:spPr>
          <a:xfrm>
            <a:off x="7068956" y="370401"/>
            <a:ext cx="3508530" cy="1968128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Vista occlusale inferiore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C64FD2-E2C9-36F9-E83F-1D31F3C7D2A9}"/>
              </a:ext>
            </a:extLst>
          </p:cNvPr>
          <p:cNvSpPr/>
          <p:nvPr/>
        </p:nvSpPr>
        <p:spPr>
          <a:xfrm>
            <a:off x="7068956" y="2463789"/>
            <a:ext cx="3508530" cy="1968128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Vista occlusale inferiore Fase X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B5E9E1-4CD4-1E88-A27B-DF59010EC6EE}"/>
              </a:ext>
            </a:extLst>
          </p:cNvPr>
          <p:cNvSpPr/>
          <p:nvPr/>
        </p:nvSpPr>
        <p:spPr>
          <a:xfrm>
            <a:off x="7068956" y="4650141"/>
            <a:ext cx="3508530" cy="1968128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Vista occlusale inferiore Finale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90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13224A-545E-BB5C-306E-59EFA3CE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315A7-B820-1A12-6852-09B2EEC2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24</a:t>
            </a:fld>
            <a:endParaRPr lang="en-GB" b="1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BD5118-B1EB-CAF2-9F26-7BD7A1416B36}"/>
              </a:ext>
            </a:extLst>
          </p:cNvPr>
          <p:cNvSpPr/>
          <p:nvPr/>
        </p:nvSpPr>
        <p:spPr>
          <a:xfrm>
            <a:off x="1670363" y="172566"/>
            <a:ext cx="4187771" cy="62788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592CC9-6884-4ED9-7F68-F617986F5178}"/>
              </a:ext>
            </a:extLst>
          </p:cNvPr>
          <p:cNvSpPr/>
          <p:nvPr/>
        </p:nvSpPr>
        <p:spPr>
          <a:xfrm>
            <a:off x="2026058" y="391906"/>
            <a:ext cx="3508530" cy="570066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Fotografie frontale con il sorriso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CA9141-13B1-32CB-F6A1-ED9CC9931D41}"/>
              </a:ext>
            </a:extLst>
          </p:cNvPr>
          <p:cNvSpPr/>
          <p:nvPr/>
        </p:nvSpPr>
        <p:spPr>
          <a:xfrm>
            <a:off x="6731945" y="172566"/>
            <a:ext cx="4187771" cy="62788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6FD574-4646-2005-1549-15A0FF2640AA}"/>
              </a:ext>
            </a:extLst>
          </p:cNvPr>
          <p:cNvSpPr/>
          <p:nvPr/>
        </p:nvSpPr>
        <p:spPr>
          <a:xfrm>
            <a:off x="7068956" y="370401"/>
            <a:ext cx="3508530" cy="5722174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Fotografie frontale con il sorriso Finale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50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13224A-545E-BB5C-306E-59EFA3CE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315A7-B820-1A12-6852-09B2EEC2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25</a:t>
            </a:fld>
            <a:endParaRPr lang="en-GB" b="1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BD5118-B1EB-CAF2-9F26-7BD7A1416B36}"/>
              </a:ext>
            </a:extLst>
          </p:cNvPr>
          <p:cNvSpPr/>
          <p:nvPr/>
        </p:nvSpPr>
        <p:spPr>
          <a:xfrm>
            <a:off x="1670363" y="172566"/>
            <a:ext cx="4187771" cy="62788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592CC9-6884-4ED9-7F68-F617986F5178}"/>
              </a:ext>
            </a:extLst>
          </p:cNvPr>
          <p:cNvSpPr/>
          <p:nvPr/>
        </p:nvSpPr>
        <p:spPr>
          <a:xfrm>
            <a:off x="2026058" y="391906"/>
            <a:ext cx="3508530" cy="570066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Profilo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CA9141-13B1-32CB-F6A1-ED9CC9931D41}"/>
              </a:ext>
            </a:extLst>
          </p:cNvPr>
          <p:cNvSpPr/>
          <p:nvPr/>
        </p:nvSpPr>
        <p:spPr>
          <a:xfrm>
            <a:off x="6731945" y="172566"/>
            <a:ext cx="4187771" cy="62788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6FD574-4646-2005-1549-15A0FF2640AA}"/>
              </a:ext>
            </a:extLst>
          </p:cNvPr>
          <p:cNvSpPr/>
          <p:nvPr/>
        </p:nvSpPr>
        <p:spPr>
          <a:xfrm>
            <a:off x="7068956" y="370401"/>
            <a:ext cx="3508530" cy="5722174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Profilo Finale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18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C3E5BA-EC13-85D9-E12B-36262C853263}"/>
              </a:ext>
            </a:extLst>
          </p:cNvPr>
          <p:cNvSpPr/>
          <p:nvPr/>
        </p:nvSpPr>
        <p:spPr>
          <a:xfrm>
            <a:off x="-1201" y="864376"/>
            <a:ext cx="12192000" cy="458112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079699-160C-7BD9-3667-84E4EB18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866DC0-847E-15AF-0C07-C8EBC61B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26</a:t>
            </a:fld>
            <a:endParaRPr lang="en-GB" b="1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14C612-0213-F760-939F-1F2B6A6DEF34}"/>
              </a:ext>
            </a:extLst>
          </p:cNvPr>
          <p:cNvSpPr/>
          <p:nvPr/>
        </p:nvSpPr>
        <p:spPr>
          <a:xfrm>
            <a:off x="1807932" y="172565"/>
            <a:ext cx="8573734" cy="3115165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Rx panoramica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BFF370-A443-4D66-6345-AD8DC53F7D2A}"/>
              </a:ext>
            </a:extLst>
          </p:cNvPr>
          <p:cNvSpPr/>
          <p:nvPr/>
        </p:nvSpPr>
        <p:spPr>
          <a:xfrm>
            <a:off x="1807932" y="3429000"/>
            <a:ext cx="8573734" cy="3115165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Rx panoramica Finale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19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45E7EF-162B-06A9-534A-2493BF69F36C}"/>
              </a:ext>
            </a:extLst>
          </p:cNvPr>
          <p:cNvSpPr/>
          <p:nvPr/>
        </p:nvSpPr>
        <p:spPr>
          <a:xfrm>
            <a:off x="-1201" y="1916935"/>
            <a:ext cx="12192000" cy="279828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6557F0-2B1F-9F96-1503-46286BDD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5CB5B-7AFC-D109-9857-16631891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27</a:t>
            </a:fld>
            <a:endParaRPr lang="en-GB" b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F30657-BCFA-5446-2FB9-BF03AA25FE00}"/>
              </a:ext>
            </a:extLst>
          </p:cNvPr>
          <p:cNvSpPr/>
          <p:nvPr/>
        </p:nvSpPr>
        <p:spPr>
          <a:xfrm>
            <a:off x="385331" y="400693"/>
            <a:ext cx="5491487" cy="5465852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Rx cefalometrica Finale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69768E-DFE1-EBAB-7D7C-E694A4BB83B5}"/>
              </a:ext>
            </a:extLst>
          </p:cNvPr>
          <p:cNvSpPr/>
          <p:nvPr/>
        </p:nvSpPr>
        <p:spPr>
          <a:xfrm>
            <a:off x="6683390" y="1073405"/>
            <a:ext cx="5337374" cy="4104770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Valori Finali dell’analisi cefalometrica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5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45E7EF-162B-06A9-534A-2493BF69F36C}"/>
              </a:ext>
            </a:extLst>
          </p:cNvPr>
          <p:cNvSpPr/>
          <p:nvPr/>
        </p:nvSpPr>
        <p:spPr>
          <a:xfrm>
            <a:off x="-1201" y="1916935"/>
            <a:ext cx="12192000" cy="279828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6557F0-2B1F-9F96-1503-46286BDD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5CB5B-7AFC-D109-9857-16631891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28</a:t>
            </a:fld>
            <a:endParaRPr lang="en-GB" b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F30657-BCFA-5446-2FB9-BF03AA25FE00}"/>
              </a:ext>
            </a:extLst>
          </p:cNvPr>
          <p:cNvSpPr/>
          <p:nvPr/>
        </p:nvSpPr>
        <p:spPr>
          <a:xfrm>
            <a:off x="385331" y="400693"/>
            <a:ext cx="5491487" cy="5465852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S</a:t>
            </a:r>
            <a:r>
              <a:rPr lang="it-IT" dirty="0" err="1">
                <a:solidFill>
                  <a:schemeClr val="tx1"/>
                </a:solidFill>
              </a:rPr>
              <a:t>ovrapposizione</a:t>
            </a:r>
            <a:r>
              <a:rPr lang="it-IT" dirty="0">
                <a:solidFill>
                  <a:schemeClr val="tx1"/>
                </a:solidFill>
              </a:rPr>
              <a:t> delle radiografie cefalometriche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piano S-N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C2C299-A25B-A43D-1D59-DA1220C8A222}"/>
              </a:ext>
            </a:extLst>
          </p:cNvPr>
          <p:cNvSpPr/>
          <p:nvPr/>
        </p:nvSpPr>
        <p:spPr>
          <a:xfrm>
            <a:off x="6353653" y="487469"/>
            <a:ext cx="5491487" cy="2570251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S</a:t>
            </a:r>
            <a:r>
              <a:rPr lang="it-IT" dirty="0" err="1">
                <a:solidFill>
                  <a:schemeClr val="tx1"/>
                </a:solidFill>
              </a:rPr>
              <a:t>ovrapposizione</a:t>
            </a:r>
            <a:r>
              <a:rPr lang="it-IT" dirty="0">
                <a:solidFill>
                  <a:schemeClr val="tx1"/>
                </a:solidFill>
              </a:rPr>
              <a:t> mascellare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FA7D63-B1B8-1CDA-6909-335EC025725A}"/>
              </a:ext>
            </a:extLst>
          </p:cNvPr>
          <p:cNvSpPr/>
          <p:nvPr/>
        </p:nvSpPr>
        <p:spPr>
          <a:xfrm>
            <a:off x="6344309" y="3574434"/>
            <a:ext cx="5491487" cy="2570251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Sovrapposizione mandibolare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73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DE88F-6F2A-885D-F57E-76012F7911C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07598" y="2241550"/>
            <a:ext cx="10846801" cy="3995739"/>
          </a:xfrm>
        </p:spPr>
        <p:txBody>
          <a:bodyPr>
            <a:normAutofit/>
          </a:bodyPr>
          <a:lstStyle/>
          <a:p>
            <a:r>
              <a:rPr lang="en-US" sz="2800" dirty="0" err="1"/>
              <a:t>Domande</a:t>
            </a:r>
            <a:r>
              <a:rPr lang="en-US" sz="28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/>
              <a:t>Se potessi trattare di nuovo questo caso, lo tratteresti in modo diverso? Se sì, in che modo e perché? Le sfide da affrontare.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/>
              <a:t>Confrontare le opzioni di trattamento: pro e contro - perché?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/>
              <a:t>Cosa hai imparato da questo caso?</a:t>
            </a:r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25A38E-87B9-F678-1A58-E624D2CB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Esercizio "</a:t>
            </a:r>
            <a:r>
              <a:rPr lang="it-IT" dirty="0" err="1"/>
              <a:t>critical</a:t>
            </a:r>
            <a:r>
              <a:rPr lang="it-IT" dirty="0"/>
              <a:t> thinking" sul caso esposto:</a:t>
            </a:r>
            <a:br>
              <a:rPr lang="tr-TR" dirty="0"/>
            </a:b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B3A7604-463F-BDDF-314E-2019CAB8D5F9}"/>
              </a:ext>
            </a:extLst>
          </p:cNvPr>
          <p:cNvSpPr txBox="1">
            <a:spLocks/>
          </p:cNvSpPr>
          <p:nvPr/>
        </p:nvSpPr>
        <p:spPr>
          <a:xfrm>
            <a:off x="11354400" y="6451435"/>
            <a:ext cx="324000" cy="2304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heSans" panose="020B0502050302020203" pitchFamily="34" charset="0"/>
                <a:ea typeface="TheSans LP4 SemiLight"/>
                <a:cs typeface="TheSans LP4 SemiLight"/>
                <a:sym typeface="TheSans LP4 SemiLigh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AB990-9194-4416-96DE-E53A0490682D}" type="slidenum">
              <a:rPr kumimoji="0" lang="en-GB" sz="750" b="0" i="0" u="none" strike="noStrike" kern="0" cap="none" spc="0" normalizeH="0" baseline="0" noProof="0" smtClean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sym typeface="TheSans LP4 SemiLight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750" b="0" i="0" u="none" strike="noStrike" kern="0" cap="none" spc="0" normalizeH="0" baseline="0" noProof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 panose="020B0502050302020203" pitchFamily="34" charset="0"/>
              <a:sym typeface="TheSans LP4 SemiLight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028EE1F3-F5BE-DED9-756A-584F56F9BD01}"/>
              </a:ext>
            </a:extLst>
          </p:cNvPr>
          <p:cNvSpPr txBox="1">
            <a:spLocks/>
          </p:cNvSpPr>
          <p:nvPr/>
        </p:nvSpPr>
        <p:spPr>
          <a:xfrm>
            <a:off x="8639032" y="6451435"/>
            <a:ext cx="2603767" cy="23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/>
              <a:t>© ClearCorrect 2023 • Confidential • Internal use only</a:t>
            </a:r>
            <a:endParaRPr lang="en-GB" sz="7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95920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2B93775-0693-D97B-DD2F-7F81D8B4303F}"/>
              </a:ext>
            </a:extLst>
          </p:cNvPr>
          <p:cNvSpPr>
            <a:spLocks noGrp="1"/>
          </p:cNvSpPr>
          <p:nvPr>
            <p:ph type="pic" sz="half" idx="21"/>
          </p:nvPr>
        </p:nvSpPr>
        <p:spPr>
          <a:xfrm>
            <a:off x="6094798" y="1794823"/>
            <a:ext cx="6097202" cy="50940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DE88F-6F2A-885D-F57E-76012F7911C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200" spc="0" dirty="0">
                <a:solidFill>
                  <a:srgbClr val="36383A"/>
                </a:solidFill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ANNO </a:t>
            </a:r>
            <a:r>
              <a:rPr lang="en-US" sz="1600" kern="1200" spc="0" dirty="0" err="1">
                <a:solidFill>
                  <a:srgbClr val="36383A"/>
                </a:solidFill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Laurea</a:t>
            </a:r>
            <a:r>
              <a:rPr lang="en-US" sz="1600" kern="1200" spc="0" dirty="0">
                <a:solidFill>
                  <a:srgbClr val="36383A"/>
                </a:solidFill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, </a:t>
            </a:r>
            <a:r>
              <a:rPr lang="en-US" sz="1600" kern="1200" spc="0" dirty="0" err="1">
                <a:solidFill>
                  <a:srgbClr val="36383A"/>
                </a:solidFill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Università</a:t>
            </a:r>
            <a:endParaRPr lang="en-US" sz="1600" kern="1200" spc="0" dirty="0">
              <a:solidFill>
                <a:srgbClr val="36383A"/>
              </a:solidFill>
              <a:latin typeface="TheSans" panose="020B0502050302020203" pitchFamily="34" charset="0"/>
              <a:ea typeface="+mn-ea"/>
              <a:cs typeface="+mn-cs"/>
              <a:sym typeface="TheSans LP4 SemiLigh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kern="1200" spc="0" dirty="0">
              <a:solidFill>
                <a:srgbClr val="36383A"/>
              </a:solidFill>
              <a:latin typeface="TheSans" panose="020B0502050302020203" pitchFamily="34" charset="0"/>
              <a:ea typeface="+mn-ea"/>
              <a:cs typeface="+mn-cs"/>
              <a:sym typeface="TheSans LP4 SemiLigh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200" spc="0" dirty="0" err="1">
                <a:solidFill>
                  <a:srgbClr val="36383A"/>
                </a:solidFill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Utilizzatore</a:t>
            </a:r>
            <a:r>
              <a:rPr lang="en-US" sz="1600" kern="1200" spc="0" dirty="0">
                <a:solidFill>
                  <a:srgbClr val="36383A"/>
                </a:solidFill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 ClearCorrect dal 20XX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 panose="020B0502050302020203" pitchFamily="34" charset="0"/>
              <a:ea typeface="+mn-ea"/>
              <a:cs typeface="+mn-cs"/>
              <a:sym typeface="TheSans LP4 SemiLigh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 panose="020B0502050302020203" pitchFamily="34" charset="0"/>
              <a:ea typeface="+mn-ea"/>
              <a:cs typeface="+mn-cs"/>
              <a:sym typeface="TheSans LP4 SemiLigh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presente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inserire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altre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accreditazioni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 / board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 panose="020B0502050302020203" pitchFamily="34" charset="0"/>
              <a:ea typeface="+mn-ea"/>
              <a:cs typeface="+mn-cs"/>
              <a:sym typeface="TheSans LP4 SemiLigh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Esperienza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 con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gli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allineatori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, etc.]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 panose="020B0502050302020203" pitchFamily="34" charset="0"/>
              <a:ea typeface="+mn-ea"/>
              <a:cs typeface="+mn-cs"/>
              <a:sym typeface="TheSans LP4 SemiLigh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200" spc="0" dirty="0" err="1">
                <a:solidFill>
                  <a:srgbClr val="36383A"/>
                </a:solidFill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Altri</a:t>
            </a:r>
            <a:r>
              <a:rPr lang="en-US" sz="1600" kern="1200" spc="0" dirty="0">
                <a:solidFill>
                  <a:srgbClr val="36383A"/>
                </a:solidFill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 </a:t>
            </a:r>
            <a:r>
              <a:rPr lang="en-US" sz="1600" kern="1200" spc="0" dirty="0" err="1">
                <a:solidFill>
                  <a:srgbClr val="36383A"/>
                </a:solidFill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punti</a:t>
            </a:r>
            <a:r>
              <a:rPr lang="en-US" sz="1600" kern="1200" spc="0" dirty="0">
                <a:solidFill>
                  <a:srgbClr val="36383A"/>
                </a:solidFill>
                <a:latin typeface="TheSans" panose="020B0502050302020203" pitchFamily="34" charset="0"/>
                <a:ea typeface="+mn-ea"/>
                <a:cs typeface="+mn-cs"/>
                <a:sym typeface="TheSans LP4 SemiLight"/>
              </a:rPr>
              <a:t> di interesse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 panose="020B0502050302020203" pitchFamily="34" charset="0"/>
              <a:ea typeface="+mn-ea"/>
              <a:cs typeface="+mn-cs"/>
              <a:sym typeface="TheSans LP4 SemiLigh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25A38E-87B9-F678-1A58-E624D2CB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Nome + </a:t>
            </a:r>
            <a:r>
              <a:rPr lang="en-US" dirty="0" err="1"/>
              <a:t>Cognome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B3A7604-463F-BDDF-314E-2019CAB8D5F9}"/>
              </a:ext>
            </a:extLst>
          </p:cNvPr>
          <p:cNvSpPr txBox="1">
            <a:spLocks/>
          </p:cNvSpPr>
          <p:nvPr/>
        </p:nvSpPr>
        <p:spPr>
          <a:xfrm>
            <a:off x="11354400" y="6451435"/>
            <a:ext cx="324000" cy="2304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heSans" panose="020B0502050302020203" pitchFamily="34" charset="0"/>
                <a:ea typeface="TheSans LP4 SemiLight"/>
                <a:cs typeface="TheSans LP4 SemiLight"/>
                <a:sym typeface="TheSans LP4 SemiLigh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heSans LP4 SemiLight"/>
                <a:ea typeface="TheSans LP4 SemiLight"/>
                <a:cs typeface="TheSans LP4 SemiLight"/>
                <a:sym typeface="TheSans LP4 SemiLight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AB990-9194-4416-96DE-E53A0490682D}" type="slidenum">
              <a:rPr kumimoji="0" lang="en-GB" sz="750" b="0" i="0" u="none" strike="noStrike" kern="0" cap="none" spc="0" normalizeH="0" baseline="0" noProof="0" smtClean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 panose="020B0502050302020203" pitchFamily="34" charset="0"/>
                <a:sym typeface="TheSans LP4 SemiLight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750" b="0" i="0" u="none" strike="noStrike" kern="0" cap="none" spc="0" normalizeH="0" baseline="0" noProof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 panose="020B0502050302020203" pitchFamily="34" charset="0"/>
              <a:sym typeface="TheSans LP4 SemiLigh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C69037-505D-F81F-0343-C5331470C351}"/>
              </a:ext>
            </a:extLst>
          </p:cNvPr>
          <p:cNvSpPr txBox="1"/>
          <p:nvPr/>
        </p:nvSpPr>
        <p:spPr>
          <a:xfrm>
            <a:off x="6308333" y="6237289"/>
            <a:ext cx="5578867" cy="2141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00C3C8"/>
                </a:solidFill>
                <a:effectLst/>
                <a:uLnTx/>
                <a:uFillTx/>
                <a:latin typeface="Maven Pro" pitchFamily="2" charset="0"/>
                <a:ea typeface="+mn-ea"/>
                <a:cs typeface="+mn-cs"/>
              </a:rPr>
              <a:t>Inserire qui la propria immagine (opzionale)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468758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18CFB81-2C0F-FD9B-BB39-93F25F0C65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18CFB81-2C0F-FD9B-BB39-93F25F0C65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8CDFD83-8BFD-9A60-6878-7669AF984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GB" dirty="0" err="1"/>
              <a:t>Grazie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>
                <a:solidFill>
                  <a:schemeClr val="tx1"/>
                </a:solidFill>
              </a:rPr>
              <a:t>Domande</a:t>
            </a:r>
            <a:r>
              <a:rPr lang="en-GB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5B36C-D21E-D856-44A6-A40720C52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A98AE0-6FD6-D039-BE6B-C63C03DC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30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7414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D07C13-8895-F063-F8AC-C4F398C29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AB990-9194-4416-96DE-E53A0490682D}" type="slidenum">
              <a:rPr kumimoji="0" lang="en-GB" sz="750" b="1" i="0" u="none" strike="noStrike" kern="1200" cap="none" spc="0" normalizeH="0" baseline="0" noProof="0" smtClean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750" b="1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892A9-8425-1BBD-AB76-26AB69209FEF}"/>
              </a:ext>
            </a:extLst>
          </p:cNvPr>
          <p:cNvSpPr txBox="1"/>
          <p:nvPr/>
        </p:nvSpPr>
        <p:spPr>
          <a:xfrm>
            <a:off x="5683065" y="172565"/>
            <a:ext cx="6132216" cy="62788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Tx/>
              <a:buNone/>
              <a:tabLst/>
              <a:defRPr/>
            </a:pPr>
            <a:r>
              <a:rPr kumimoji="0" lang="it-IT" sz="2400" b="0" i="0" u="sng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Età inizio terapia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: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X anni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Maven Pro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Maven Pro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Tx/>
              <a:buNone/>
              <a:tabLst/>
              <a:defRPr/>
            </a:pPr>
            <a:r>
              <a:rPr kumimoji="0" lang="it-IT" sz="2400" b="0" i="0" u="sng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Diagnosi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Maven Pro Medium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Piano sagittale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: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 Angle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Class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I/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II/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III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Piano v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ertical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e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: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 morso aperto / profondo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Maven Pro Medium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Piano t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rasversal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e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: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 Arcata contratte/ Morso crociato / Morso a forbice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Maven Pro Medium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Condizioni intra-arcata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: Spa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ziatura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 / Affollamento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/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 Agenesie/ Deviazione mediana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OVB e OVJ: ridotto / normale / aumentato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Maven Pro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Tx/>
              <a:buNone/>
              <a:tabLst/>
              <a:defRPr/>
            </a:pPr>
            <a:r>
              <a:rPr kumimoji="0" lang="it-IT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Chief</a:t>
            </a:r>
            <a:r>
              <a:rPr kumimoji="0" lang="it-IT" sz="2400" b="0" i="0" u="sng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 </a:t>
            </a:r>
            <a:r>
              <a:rPr kumimoji="0" lang="tr-TR" sz="2400" b="0" i="0" u="sng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complaint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: </a:t>
            </a:r>
            <a:endParaRPr kumimoji="0" lang="it-IT" sz="2400" b="0" i="0" u="sng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Maven Pro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Tx/>
              <a:buNone/>
              <a:tabLst/>
              <a:defRPr/>
            </a:pPr>
            <a:endParaRPr kumimoji="0" lang="it-IT" sz="2400" b="0" i="0" u="sng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Maven Pro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3C8"/>
              </a:buClr>
              <a:buSzTx/>
              <a:buFontTx/>
              <a:buNone/>
              <a:tabLst/>
              <a:defRPr/>
            </a:pPr>
            <a:r>
              <a:rPr kumimoji="0" lang="it-IT" sz="2400" b="0" i="0" u="sng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Livello di complessità: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Semplice / Moderato / Complesso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Maven Pro Medium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4A4EE-0EFD-EC5B-4F07-E88E29648B09}"/>
              </a:ext>
            </a:extLst>
          </p:cNvPr>
          <p:cNvSpPr/>
          <p:nvPr/>
        </p:nvSpPr>
        <p:spPr>
          <a:xfrm>
            <a:off x="698642" y="482885"/>
            <a:ext cx="4500081" cy="556859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t>Aggiungere una fotografia frontale del paziente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0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DD06556-DFD0-79AC-06EC-779935656FD6}"/>
              </a:ext>
            </a:extLst>
          </p:cNvPr>
          <p:cNvSpPr/>
          <p:nvPr/>
        </p:nvSpPr>
        <p:spPr>
          <a:xfrm>
            <a:off x="0" y="1"/>
            <a:ext cx="12192000" cy="45811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87C4E5-CDFA-774C-E319-EB05244C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5054" y="6451435"/>
            <a:ext cx="4717746" cy="19944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 Light" panose="020B0302050302020203" pitchFamily="34" charset="77"/>
                <a:ea typeface="+mn-ea"/>
                <a:cs typeface="+mn-cs"/>
              </a:rPr>
              <a:t>© ClearCorrect 2023 • Confidential • Internal use only</a:t>
            </a:r>
            <a:endParaRPr kumimoji="0" lang="en-GB" sz="750" b="0" i="0" u="none" strike="noStrike" kern="1200" cap="none" spc="0" normalizeH="0" baseline="0" noProof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 Light" panose="020B0302050302020203" pitchFamily="34" charset="77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25820-733B-77AA-6DA2-2F72FC6A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478" y="6451435"/>
            <a:ext cx="296921" cy="196377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AB990-9194-4416-96DE-E53A0490682D}" type="slidenum">
              <a:rPr kumimoji="0" lang="en-GB" sz="750" b="1" i="0" u="none" strike="noStrike" kern="1200" cap="none" spc="0" normalizeH="0" baseline="0" noProof="0" smtClean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750" b="1" i="0" u="none" strike="noStrike" kern="1200" cap="none" spc="0" normalizeH="0" baseline="0" noProof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63F31C-6F19-ECA3-4D1C-F820F2206CEE}"/>
              </a:ext>
            </a:extLst>
          </p:cNvPr>
          <p:cNvSpPr/>
          <p:nvPr/>
        </p:nvSpPr>
        <p:spPr>
          <a:xfrm rot="5400000">
            <a:off x="3383623" y="-2804566"/>
            <a:ext cx="5424755" cy="11862312"/>
          </a:xfrm>
          <a:prstGeom prst="roundRect">
            <a:avLst>
              <a:gd name="adj" fmla="val 7224"/>
            </a:avLst>
          </a:prstGeom>
          <a:solidFill>
            <a:schemeClr val="bg1"/>
          </a:solidFill>
          <a:ln w="41275">
            <a:noFill/>
          </a:ln>
          <a:effectLst>
            <a:outerShdw blurRad="533400" dist="304800" dir="5400000" algn="t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48B4E5-A819-45D0-99A2-6383697064E0}"/>
              </a:ext>
            </a:extLst>
          </p:cNvPr>
          <p:cNvSpPr/>
          <p:nvPr/>
        </p:nvSpPr>
        <p:spPr>
          <a:xfrm>
            <a:off x="452068" y="610683"/>
            <a:ext cx="3637052" cy="470105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t>Fotografia frontale in riposo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0ECA4D-05F5-E48A-E4AA-AC607954A187}"/>
              </a:ext>
            </a:extLst>
          </p:cNvPr>
          <p:cNvSpPr/>
          <p:nvPr/>
        </p:nvSpPr>
        <p:spPr>
          <a:xfrm>
            <a:off x="4371654" y="610683"/>
            <a:ext cx="3637052" cy="470105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t>Fotografia frontale con il sorriso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9BBC4B-24E5-2A0F-769D-F3053047A891}"/>
              </a:ext>
            </a:extLst>
          </p:cNvPr>
          <p:cNvSpPr/>
          <p:nvPr/>
        </p:nvSpPr>
        <p:spPr>
          <a:xfrm>
            <a:off x="8235994" y="610683"/>
            <a:ext cx="3637052" cy="4701056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t>Profilo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196D94ED-FD9B-0269-D9CF-134CE9086895}"/>
              </a:ext>
            </a:extLst>
          </p:cNvPr>
          <p:cNvSpPr/>
          <p:nvPr/>
        </p:nvSpPr>
        <p:spPr>
          <a:xfrm>
            <a:off x="3647326" y="6082301"/>
            <a:ext cx="5034337" cy="56551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Fotografie extra-orali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ven Pro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472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DD06556-DFD0-79AC-06EC-779935656FD6}"/>
              </a:ext>
            </a:extLst>
          </p:cNvPr>
          <p:cNvSpPr/>
          <p:nvPr/>
        </p:nvSpPr>
        <p:spPr>
          <a:xfrm>
            <a:off x="0" y="1"/>
            <a:ext cx="12192000" cy="45811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87C4E5-CDFA-774C-E319-EB05244C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5054" y="6451435"/>
            <a:ext cx="4717746" cy="19944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 Light" panose="020B0302050302020203" pitchFamily="34" charset="77"/>
                <a:ea typeface="+mn-ea"/>
                <a:cs typeface="+mn-cs"/>
              </a:rPr>
              <a:t>© ClearCorrect 2023 • Confidential • Internal use only</a:t>
            </a:r>
            <a:endParaRPr kumimoji="0" lang="en-GB" sz="750" b="0" i="0" u="none" strike="noStrike" kern="1200" cap="none" spc="0" normalizeH="0" baseline="0" noProof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 Light" panose="020B0302050302020203" pitchFamily="34" charset="77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25820-733B-77AA-6DA2-2F72FC6A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478" y="6451435"/>
            <a:ext cx="296921" cy="196377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AB990-9194-4416-96DE-E53A0490682D}" type="slidenum">
              <a:rPr kumimoji="0" lang="en-GB" sz="750" b="1" i="0" u="none" strike="noStrike" kern="1200" cap="none" spc="0" normalizeH="0" baseline="0" noProof="0" smtClean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750" b="1" i="0" u="none" strike="noStrike" kern="1200" cap="none" spc="0" normalizeH="0" baseline="0" noProof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TheSans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63F31C-6F19-ECA3-4D1C-F820F2206CEE}"/>
              </a:ext>
            </a:extLst>
          </p:cNvPr>
          <p:cNvSpPr/>
          <p:nvPr/>
        </p:nvSpPr>
        <p:spPr>
          <a:xfrm rot="5400000">
            <a:off x="3428600" y="-2794292"/>
            <a:ext cx="5424755" cy="11862312"/>
          </a:xfrm>
          <a:prstGeom prst="roundRect">
            <a:avLst>
              <a:gd name="adj" fmla="val 7224"/>
            </a:avLst>
          </a:prstGeom>
          <a:solidFill>
            <a:schemeClr val="bg1"/>
          </a:solidFill>
          <a:ln w="41275">
            <a:noFill/>
          </a:ln>
          <a:effectLst>
            <a:outerShdw blurRad="533400" dist="304800" dir="5400000" algn="t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48B4E5-A819-45D0-99A2-6383697064E0}"/>
              </a:ext>
            </a:extLst>
          </p:cNvPr>
          <p:cNvSpPr/>
          <p:nvPr/>
        </p:nvSpPr>
        <p:spPr>
          <a:xfrm>
            <a:off x="1520576" y="610683"/>
            <a:ext cx="3637052" cy="258627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t>Occlusale arcata superiore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0ECA4D-05F5-E48A-E4AA-AC607954A187}"/>
              </a:ext>
            </a:extLst>
          </p:cNvPr>
          <p:cNvSpPr/>
          <p:nvPr/>
        </p:nvSpPr>
        <p:spPr>
          <a:xfrm>
            <a:off x="6796355" y="610683"/>
            <a:ext cx="3637052" cy="258627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t>Occlusale arcata inferiore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A07DDB-92D4-4F99-ACF2-8F167F552B16}"/>
              </a:ext>
            </a:extLst>
          </p:cNvPr>
          <p:cNvSpPr/>
          <p:nvPr/>
        </p:nvSpPr>
        <p:spPr>
          <a:xfrm>
            <a:off x="335668" y="3744674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t>Vestibolare destra in occlusione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37EA7-443D-EEA1-5349-BC1653025753}"/>
              </a:ext>
            </a:extLst>
          </p:cNvPr>
          <p:cNvSpPr/>
          <p:nvPr/>
        </p:nvSpPr>
        <p:spPr>
          <a:xfrm>
            <a:off x="4328845" y="3799155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t>Vestibolare frontale in occlusione. Aggiungere una linea verticale per evidenziare la mediana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F026F7-47D7-09A1-15C5-0B87C9381B83}"/>
              </a:ext>
            </a:extLst>
          </p:cNvPr>
          <p:cNvSpPr/>
          <p:nvPr/>
        </p:nvSpPr>
        <p:spPr>
          <a:xfrm>
            <a:off x="8137089" y="3799155"/>
            <a:ext cx="3637052" cy="168705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6383A"/>
                </a:solidFill>
                <a:effectLst/>
                <a:uLnTx/>
                <a:uFillTx/>
                <a:latin typeface="TheSans"/>
                <a:ea typeface="+mn-ea"/>
                <a:cs typeface="+mn-cs"/>
              </a:rPr>
              <a:t>Vestibolare sinistra in occlusione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36383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A19E7C-5E5D-EF04-5562-CEF11F1499DB}"/>
              </a:ext>
            </a:extLst>
          </p:cNvPr>
          <p:cNvSpPr/>
          <p:nvPr/>
        </p:nvSpPr>
        <p:spPr>
          <a:xfrm>
            <a:off x="3647326" y="6082301"/>
            <a:ext cx="5034337" cy="56551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Medium"/>
                <a:ea typeface="+mn-ea"/>
                <a:cs typeface="+mn-cs"/>
              </a:rPr>
              <a:t>Fotografie intra-orali inziali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ven Pro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2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45E7EF-162B-06A9-534A-2493BF69F36C}"/>
              </a:ext>
            </a:extLst>
          </p:cNvPr>
          <p:cNvSpPr/>
          <p:nvPr/>
        </p:nvSpPr>
        <p:spPr>
          <a:xfrm>
            <a:off x="-1201" y="1916935"/>
            <a:ext cx="12192000" cy="279828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6557F0-2B1F-9F96-1503-46286BDD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5CB5B-7AFC-D109-9857-16631891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7</a:t>
            </a:fld>
            <a:endParaRPr lang="en-GB" b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F30657-BCFA-5446-2FB9-BF03AA25FE00}"/>
              </a:ext>
            </a:extLst>
          </p:cNvPr>
          <p:cNvSpPr/>
          <p:nvPr/>
        </p:nvSpPr>
        <p:spPr>
          <a:xfrm>
            <a:off x="1957277" y="1369632"/>
            <a:ext cx="8573734" cy="4281155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Rx panoramica iniziale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39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45E7EF-162B-06A9-534A-2493BF69F36C}"/>
              </a:ext>
            </a:extLst>
          </p:cNvPr>
          <p:cNvSpPr/>
          <p:nvPr/>
        </p:nvSpPr>
        <p:spPr>
          <a:xfrm>
            <a:off x="-1201" y="1916935"/>
            <a:ext cx="12192000" cy="279828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6557F0-2B1F-9F96-1503-46286BDD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5CB5B-7AFC-D109-9857-16631891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8</a:t>
            </a:fld>
            <a:endParaRPr lang="en-GB" b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F30657-BCFA-5446-2FB9-BF03AA25FE00}"/>
              </a:ext>
            </a:extLst>
          </p:cNvPr>
          <p:cNvSpPr/>
          <p:nvPr/>
        </p:nvSpPr>
        <p:spPr>
          <a:xfrm>
            <a:off x="385331" y="400693"/>
            <a:ext cx="5491487" cy="5465852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Rx cefalometrica iniziale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69768E-DFE1-EBAB-7D7C-E694A4BB83B5}"/>
              </a:ext>
            </a:extLst>
          </p:cNvPr>
          <p:cNvSpPr/>
          <p:nvPr/>
        </p:nvSpPr>
        <p:spPr>
          <a:xfrm>
            <a:off x="6683390" y="1073405"/>
            <a:ext cx="5337374" cy="4104770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Valori dell’analisi cefalometrica, se disponibile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42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056D81-A44A-402E-C9EF-69C07CE3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ClearCorrect 2023 • Confidential • Internal use only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1C5D7-17DE-A105-3F0F-44096CA1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AB990-9194-4416-96DE-E53A0490682D}" type="slidenum">
              <a:rPr lang="en-GB" b="1" smtClean="0"/>
              <a:pPr/>
              <a:t>9</a:t>
            </a:fld>
            <a:endParaRPr lang="en-GB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D890CB-FA0B-E457-F29E-6753A2B9B4C4}"/>
              </a:ext>
            </a:extLst>
          </p:cNvPr>
          <p:cNvSpPr/>
          <p:nvPr/>
        </p:nvSpPr>
        <p:spPr>
          <a:xfrm>
            <a:off x="0" y="1"/>
            <a:ext cx="12192000" cy="45811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6915BA-5903-F2DC-08E8-41B311112232}"/>
              </a:ext>
            </a:extLst>
          </p:cNvPr>
          <p:cNvSpPr/>
          <p:nvPr/>
        </p:nvSpPr>
        <p:spPr>
          <a:xfrm rot="5400000">
            <a:off x="3383623" y="-2804566"/>
            <a:ext cx="5424755" cy="11862312"/>
          </a:xfrm>
          <a:prstGeom prst="roundRect">
            <a:avLst>
              <a:gd name="adj" fmla="val 7224"/>
            </a:avLst>
          </a:prstGeom>
          <a:solidFill>
            <a:schemeClr val="bg1"/>
          </a:solidFill>
          <a:ln w="41275">
            <a:noFill/>
          </a:ln>
          <a:effectLst>
            <a:outerShdw blurRad="533400" dist="304800" dir="5400000" algn="t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2276F-98FA-14C8-71EC-BB45331E4320}"/>
              </a:ext>
            </a:extLst>
          </p:cNvPr>
          <p:cNvSpPr txBox="1"/>
          <p:nvPr/>
        </p:nvSpPr>
        <p:spPr>
          <a:xfrm>
            <a:off x="770561" y="891961"/>
            <a:ext cx="9979079" cy="44692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t-IT" sz="2400" dirty="0">
                <a:solidFill>
                  <a:schemeClr val="tx2"/>
                </a:solidFill>
                <a:latin typeface="+mj-lt"/>
              </a:rPr>
              <a:t>Obiettivi del trattamento</a:t>
            </a:r>
            <a:r>
              <a:rPr lang="tr-TR" sz="2400" dirty="0">
                <a:solidFill>
                  <a:schemeClr val="tx2"/>
                </a:solidFill>
                <a:latin typeface="+mj-lt"/>
              </a:rPr>
              <a:t>:</a:t>
            </a:r>
          </a:p>
          <a:p>
            <a:pPr algn="l"/>
            <a:endParaRPr lang="tr-TR" sz="2400" dirty="0">
              <a:solidFill>
                <a:schemeClr val="tx2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2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2"/>
              </a:solidFill>
              <a:latin typeface="+mj-lt"/>
            </a:endParaRPr>
          </a:p>
          <a:p>
            <a:pPr algn="l"/>
            <a:r>
              <a:rPr lang="tr-TR" sz="2400" dirty="0">
                <a:solidFill>
                  <a:schemeClr val="tx2"/>
                </a:solidFill>
                <a:latin typeface="+mj-lt"/>
              </a:rPr>
              <a:t>Co</a:t>
            </a:r>
            <a:r>
              <a:rPr lang="it-IT" sz="2400" dirty="0" err="1">
                <a:solidFill>
                  <a:schemeClr val="tx2"/>
                </a:solidFill>
                <a:latin typeface="+mj-lt"/>
              </a:rPr>
              <a:t>nfronto</a:t>
            </a:r>
            <a:r>
              <a:rPr lang="it-IT" sz="2400" dirty="0">
                <a:solidFill>
                  <a:schemeClr val="tx2"/>
                </a:solidFill>
                <a:latin typeface="+mj-lt"/>
              </a:rPr>
              <a:t> tra due o più approcci terapeutici, se disponibile</a:t>
            </a:r>
            <a:r>
              <a:rPr lang="tr-TR" sz="2400" dirty="0">
                <a:solidFill>
                  <a:schemeClr val="tx2"/>
                </a:solidFill>
                <a:latin typeface="+mj-lt"/>
              </a:rPr>
              <a:t>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2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2"/>
              </a:solidFill>
              <a:latin typeface="+mj-lt"/>
            </a:endParaRPr>
          </a:p>
          <a:p>
            <a:pPr algn="l"/>
            <a:endParaRPr lang="tr-TR" sz="2400" dirty="0">
              <a:solidFill>
                <a:schemeClr val="tx2"/>
              </a:solidFill>
              <a:latin typeface="+mj-lt"/>
            </a:endParaRPr>
          </a:p>
          <a:p>
            <a:pPr algn="l"/>
            <a:r>
              <a:rPr lang="it-IT" sz="2400" dirty="0">
                <a:solidFill>
                  <a:schemeClr val="tx2"/>
                </a:solidFill>
                <a:latin typeface="+mj-lt"/>
              </a:rPr>
              <a:t>Piano di trattamento finale</a:t>
            </a:r>
            <a:r>
              <a:rPr lang="tr-TR" sz="2400" dirty="0">
                <a:solidFill>
                  <a:schemeClr val="tx2"/>
                </a:solidFill>
                <a:latin typeface="+mj-lt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23889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7">
      <a:dk1>
        <a:srgbClr val="36383A"/>
      </a:dk1>
      <a:lt1>
        <a:srgbClr val="FFFFFF"/>
      </a:lt1>
      <a:dk2>
        <a:srgbClr val="36383A"/>
      </a:dk2>
      <a:lt2>
        <a:srgbClr val="FFFFFF"/>
      </a:lt2>
      <a:accent1>
        <a:srgbClr val="36383A"/>
      </a:accent1>
      <a:accent2>
        <a:srgbClr val="AFB0B0"/>
      </a:accent2>
      <a:accent3>
        <a:srgbClr val="00C3C8"/>
      </a:accent3>
      <a:accent4>
        <a:srgbClr val="99E7E9"/>
      </a:accent4>
      <a:accent5>
        <a:srgbClr val="5932C8"/>
      </a:accent5>
      <a:accent6>
        <a:srgbClr val="EBEBEB"/>
      </a:accent6>
      <a:hlink>
        <a:srgbClr val="00C3C8"/>
      </a:hlink>
      <a:folHlink>
        <a:srgbClr val="36393A"/>
      </a:folHlink>
    </a:clrScheme>
    <a:fontScheme name="Straumann">
      <a:majorFont>
        <a:latin typeface="Maven Pro Medium"/>
        <a:ea typeface=""/>
        <a:cs typeface=""/>
      </a:majorFont>
      <a:minorFont>
        <a:latin typeface="The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5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lear_Correct_PPT template" id="{A3D133A8-FC66-FA4F-9622-8975B948BF50}" vid="{33C0B5B1-EC59-2E4A-B28F-2F262CDE172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1245</Words>
  <Application>Microsoft Office PowerPoint</Application>
  <PresentationFormat>Widescreen</PresentationFormat>
  <Paragraphs>214</Paragraphs>
  <Slides>30</Slides>
  <Notes>19</Notes>
  <HiddenSlides>2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Arial</vt:lpstr>
      <vt:lpstr>Calibri</vt:lpstr>
      <vt:lpstr>Maven Pro</vt:lpstr>
      <vt:lpstr>Maven Pro Medium</vt:lpstr>
      <vt:lpstr>TheSans</vt:lpstr>
      <vt:lpstr>TheSans Light</vt:lpstr>
      <vt:lpstr>Wingdings</vt:lpstr>
      <vt:lpstr>Office Theme</vt:lpstr>
      <vt:lpstr>think-cell Slide</vt:lpstr>
      <vt:lpstr>Diapositiva think-cell</vt:lpstr>
      <vt:lpstr>Presentazione standard di PowerPoint</vt:lpstr>
      <vt:lpstr>Template Presentazione Caso Clinico</vt:lpstr>
      <vt:lpstr>Dr. Nome + Cognome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Esercizio "critical thinking" sul caso esposto: </vt:lpstr>
      <vt:lpstr>Grazie. Domande?</vt:lpstr>
    </vt:vector>
  </TitlesOfParts>
  <Company>Straumann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Presentazione Caso Clinico</dc:title>
  <dc:creator>Beatriz Giannaccari</dc:creator>
  <cp:lastModifiedBy>Lara Piccioni</cp:lastModifiedBy>
  <cp:revision>1</cp:revision>
  <dcterms:created xsi:type="dcterms:W3CDTF">2024-01-10T17:37:30Z</dcterms:created>
  <dcterms:modified xsi:type="dcterms:W3CDTF">2024-07-12T12:36:35Z</dcterms:modified>
</cp:coreProperties>
</file>